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customXml/itemProps2.xml" ContentType="application/vnd.openxmlformats-officedocument.customXmlPropertie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72" r:id="rId2"/>
    <p:sldId id="258" r:id="rId3"/>
    <p:sldId id="262" r:id="rId4"/>
    <p:sldId id="263" r:id="rId5"/>
    <p:sldId id="261" r:id="rId6"/>
    <p:sldId id="268" r:id="rId7"/>
    <p:sldId id="267" r:id="rId8"/>
    <p:sldId id="266" r:id="rId9"/>
    <p:sldId id="265" r:id="rId10"/>
    <p:sldId id="270" r:id="rId11"/>
    <p:sldId id="271" r:id="rId12"/>
    <p:sldId id="274" r:id="rId13"/>
    <p:sldId id="273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CC"/>
    <a:srgbClr val="3399FF"/>
    <a:srgbClr val="FFFF66"/>
    <a:srgbClr val="D4E21E"/>
    <a:srgbClr val="0066FF"/>
    <a:srgbClr val="000099"/>
    <a:srgbClr val="33CCFF"/>
    <a:srgbClr val="66CC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485" autoAdjust="0"/>
    <p:restoredTop sz="95686" autoAdjust="0"/>
  </p:normalViewPr>
  <p:slideViewPr>
    <p:cSldViewPr>
      <p:cViewPr>
        <p:scale>
          <a:sx n="87" d="100"/>
          <a:sy n="87" d="100"/>
        </p:scale>
        <p:origin x="282" y="7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E3EE4FE-4DDA-431E-8CB5-8E9C7CA4F7D2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E213EE3B-5CAE-4F05-8F07-756D6104D89F}">
      <dgm:prSet phldrT="[Metin]" custT="1"/>
      <dgm:spPr/>
      <dgm:t>
        <a:bodyPr/>
        <a:lstStyle/>
        <a:p>
          <a:r>
            <a:rPr lang="tr-TR" sz="1800" b="1" dirty="0" smtClean="0">
              <a:latin typeface="+mj-lt"/>
            </a:rPr>
            <a:t>Bu senaryoda; </a:t>
          </a:r>
        </a:p>
        <a:p>
          <a:r>
            <a:rPr lang="tr-TR" sz="1800" dirty="0" smtClean="0">
              <a:latin typeface="+mj-lt"/>
            </a:rPr>
            <a:t>Yan sanayi’ye Ömür Devri sürecinin en başından itibaren görev verilmediği için , </a:t>
          </a:r>
          <a:r>
            <a:rPr lang="tr-TR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maliyet etkin</a:t>
          </a:r>
          <a:r>
            <a:rPr lang="tr-TR" sz="1800" dirty="0" smtClean="0">
              <a:latin typeface="+mj-lt"/>
            </a:rPr>
            <a:t> bir ELD süreci oluşmadı</a:t>
          </a:r>
          <a:endParaRPr lang="tr-TR" sz="1800" dirty="0"/>
        </a:p>
      </dgm:t>
    </dgm:pt>
    <dgm:pt modelId="{188F3CD7-0E36-48DC-806C-BFD3FA30ED38}" type="parTrans" cxnId="{C5AF1F60-89E3-46E0-A64E-F4589AD88000}">
      <dgm:prSet/>
      <dgm:spPr/>
      <dgm:t>
        <a:bodyPr/>
        <a:lstStyle/>
        <a:p>
          <a:endParaRPr lang="tr-TR"/>
        </a:p>
      </dgm:t>
    </dgm:pt>
    <dgm:pt modelId="{2AF4EAEB-8419-4D03-B5CC-C38ABB8B25D7}" type="sibTrans" cxnId="{C5AF1F60-89E3-46E0-A64E-F4589AD88000}">
      <dgm:prSet/>
      <dgm:spPr/>
      <dgm:t>
        <a:bodyPr/>
        <a:lstStyle/>
        <a:p>
          <a:endParaRPr lang="tr-TR"/>
        </a:p>
      </dgm:t>
    </dgm:pt>
    <dgm:pt modelId="{0C5D53FE-C4E9-4034-AA15-308E0A1DA3CF}">
      <dgm:prSet phldrT="[Metin]" custT="1"/>
      <dgm:spPr/>
      <dgm:t>
        <a:bodyPr/>
        <a:lstStyle/>
        <a:p>
          <a:r>
            <a:rPr lang="tr-TR" sz="1800" dirty="0" smtClean="0">
              <a:solidFill>
                <a:schemeClr val="bg1"/>
              </a:solidFill>
              <a:latin typeface="+mj-lt"/>
            </a:rPr>
            <a:t> Ömür Devri süreçlerinde ürün ile ilgili her türlü sorumluluk Ana Sanayi üzerinde kaldı </a:t>
          </a:r>
          <a:endParaRPr lang="tr-TR" sz="1800" dirty="0">
            <a:solidFill>
              <a:schemeClr val="bg1"/>
            </a:solidFill>
          </a:endParaRPr>
        </a:p>
      </dgm:t>
    </dgm:pt>
    <dgm:pt modelId="{AF6D1C65-CDF0-4F01-989D-746BD850CC0F}" type="parTrans" cxnId="{0F0A32E7-A408-43AD-8A51-278AD730391C}">
      <dgm:prSet/>
      <dgm:spPr/>
      <dgm:t>
        <a:bodyPr/>
        <a:lstStyle/>
        <a:p>
          <a:endParaRPr lang="tr-TR"/>
        </a:p>
      </dgm:t>
    </dgm:pt>
    <dgm:pt modelId="{082D88E2-48EF-4340-BD98-4B56F8CEEBD9}" type="sibTrans" cxnId="{0F0A32E7-A408-43AD-8A51-278AD730391C}">
      <dgm:prSet/>
      <dgm:spPr/>
      <dgm:t>
        <a:bodyPr/>
        <a:lstStyle/>
        <a:p>
          <a:endParaRPr lang="tr-TR"/>
        </a:p>
      </dgm:t>
    </dgm:pt>
    <dgm:pt modelId="{EB07A44F-EA30-4D61-8488-A71AB5CD0094}">
      <dgm:prSet phldrT="[Metin]" custT="1"/>
      <dgm:spPr/>
      <dgm:t>
        <a:bodyPr/>
        <a:lstStyle/>
        <a:p>
          <a:r>
            <a:rPr lang="tr-TR" sz="1800" dirty="0" smtClean="0">
              <a:solidFill>
                <a:schemeClr val="bg1"/>
              </a:solidFill>
              <a:latin typeface="+mj-lt"/>
            </a:rPr>
            <a:t>Yan Sanayi sadece parça üretim sürecinde yer aldı, diğer süreçler için gereken yatırımları yapmadı, bir defaya mahsus üretim yaptı, anlık çözüm üretti, ömür devrinde ELD sorumluluğu /Kabiliyeti oluşmadı</a:t>
          </a:r>
          <a:endParaRPr lang="tr-TR" sz="1800" dirty="0">
            <a:solidFill>
              <a:schemeClr val="bg1"/>
            </a:solidFill>
            <a:latin typeface="+mj-lt"/>
          </a:endParaRPr>
        </a:p>
      </dgm:t>
    </dgm:pt>
    <dgm:pt modelId="{765CE358-0EE9-472D-8972-2E2B49C97EC5}" type="parTrans" cxnId="{157208B7-34EB-4547-87E0-5D2535F86AD7}">
      <dgm:prSet/>
      <dgm:spPr/>
      <dgm:t>
        <a:bodyPr/>
        <a:lstStyle/>
        <a:p>
          <a:endParaRPr lang="tr-TR"/>
        </a:p>
      </dgm:t>
    </dgm:pt>
    <dgm:pt modelId="{E5645010-490B-444B-9A25-78C2BD948E6A}" type="sibTrans" cxnId="{157208B7-34EB-4547-87E0-5D2535F86AD7}">
      <dgm:prSet/>
      <dgm:spPr/>
      <dgm:t>
        <a:bodyPr/>
        <a:lstStyle/>
        <a:p>
          <a:endParaRPr lang="tr-TR"/>
        </a:p>
      </dgm:t>
    </dgm:pt>
    <dgm:pt modelId="{B3EF6BB6-73D9-4FAF-81E7-F3566730D708}">
      <dgm:prSet phldrT="[Metin]"/>
      <dgm:spPr/>
      <dgm:t>
        <a:bodyPr/>
        <a:lstStyle/>
        <a:p>
          <a:pPr algn="l"/>
          <a:r>
            <a:rPr lang="tr-TR" dirty="0" smtClean="0">
              <a:solidFill>
                <a:schemeClr val="tx1"/>
              </a:solidFill>
              <a:latin typeface="+mj-lt"/>
            </a:rPr>
            <a:t>Böylece sistemin Ömür Devri tedarik zincirinde zayıf  bir halka  oluştu</a:t>
          </a:r>
          <a:endParaRPr lang="tr-TR" dirty="0">
            <a:solidFill>
              <a:schemeClr val="tx1"/>
            </a:solidFill>
          </a:endParaRPr>
        </a:p>
      </dgm:t>
    </dgm:pt>
    <dgm:pt modelId="{819FE68B-F891-4211-B349-44899BED4DA8}" type="parTrans" cxnId="{408C3A51-B3BD-4A26-87EC-075AC02AE097}">
      <dgm:prSet/>
      <dgm:spPr/>
      <dgm:t>
        <a:bodyPr/>
        <a:lstStyle/>
        <a:p>
          <a:endParaRPr lang="tr-TR"/>
        </a:p>
      </dgm:t>
    </dgm:pt>
    <dgm:pt modelId="{DC3FC185-DA56-46FF-85B5-DF9CAB859C28}" type="sibTrans" cxnId="{408C3A51-B3BD-4A26-87EC-075AC02AE097}">
      <dgm:prSet/>
      <dgm:spPr/>
      <dgm:t>
        <a:bodyPr/>
        <a:lstStyle/>
        <a:p>
          <a:endParaRPr lang="tr-TR"/>
        </a:p>
      </dgm:t>
    </dgm:pt>
    <dgm:pt modelId="{FFADC3C9-369A-44A2-856A-1CE15EA57257}" type="pres">
      <dgm:prSet presAssocID="{7E3EE4FE-4DDA-431E-8CB5-8E9C7CA4F7D2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EC388086-44AB-4A64-8B84-E5A257C82625}" type="pres">
      <dgm:prSet presAssocID="{7E3EE4FE-4DDA-431E-8CB5-8E9C7CA4F7D2}" presName="dummyMaxCanvas" presStyleCnt="0">
        <dgm:presLayoutVars/>
      </dgm:prSet>
      <dgm:spPr/>
    </dgm:pt>
    <dgm:pt modelId="{FA1934F9-1290-4C22-83F3-D43BC850E432}" type="pres">
      <dgm:prSet presAssocID="{7E3EE4FE-4DDA-431E-8CB5-8E9C7CA4F7D2}" presName="FourNodes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59310E7-B6B2-4F8B-B7D9-B9AF3CF12224}" type="pres">
      <dgm:prSet presAssocID="{7E3EE4FE-4DDA-431E-8CB5-8E9C7CA4F7D2}" presName="FourNodes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7BCCC26-E792-4092-BACE-B958F06A6294}" type="pres">
      <dgm:prSet presAssocID="{7E3EE4FE-4DDA-431E-8CB5-8E9C7CA4F7D2}" presName="FourNodes_3" presStyleLbl="node1" presStyleIdx="2" presStyleCnt="4" custScaleY="12892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69396B2-BF3C-482C-AB9E-4D72759FC8F1}" type="pres">
      <dgm:prSet presAssocID="{7E3EE4FE-4DDA-431E-8CB5-8E9C7CA4F7D2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FCFF723-16C5-4458-93A4-E518A731F9FE}" type="pres">
      <dgm:prSet presAssocID="{7E3EE4FE-4DDA-431E-8CB5-8E9C7CA4F7D2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F94BCC0-1E1C-4306-9049-BA329FCA8F93}" type="pres">
      <dgm:prSet presAssocID="{7E3EE4FE-4DDA-431E-8CB5-8E9C7CA4F7D2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5602C8C-D8FD-4049-B0AB-DE53BDB35863}" type="pres">
      <dgm:prSet presAssocID="{7E3EE4FE-4DDA-431E-8CB5-8E9C7CA4F7D2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F8A44E2-F463-4316-BAAD-939A81D6AC61}" type="pres">
      <dgm:prSet presAssocID="{7E3EE4FE-4DDA-431E-8CB5-8E9C7CA4F7D2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50C2212-534B-4103-8CCA-B3952E7B8CF0}" type="pres">
      <dgm:prSet presAssocID="{7E3EE4FE-4DDA-431E-8CB5-8E9C7CA4F7D2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C4F2D90-7D0F-415F-AAE8-2D6DB26D0716}" type="pres">
      <dgm:prSet presAssocID="{7E3EE4FE-4DDA-431E-8CB5-8E9C7CA4F7D2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4E8F521-2AED-4635-8B5B-6BCFA3A541AE}" type="pres">
      <dgm:prSet presAssocID="{7E3EE4FE-4DDA-431E-8CB5-8E9C7CA4F7D2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DDE8D365-EDCF-4544-BB3A-E534FADA9771}" type="presOf" srcId="{7E3EE4FE-4DDA-431E-8CB5-8E9C7CA4F7D2}" destId="{FFADC3C9-369A-44A2-856A-1CE15EA57257}" srcOrd="0" destOrd="0" presId="urn:microsoft.com/office/officeart/2005/8/layout/vProcess5"/>
    <dgm:cxn modelId="{DD498603-F242-4651-9E00-EC6A02E1D68C}" type="presOf" srcId="{EB07A44F-EA30-4D61-8488-A71AB5CD0094}" destId="{17BCCC26-E792-4092-BACE-B958F06A6294}" srcOrd="0" destOrd="0" presId="urn:microsoft.com/office/officeart/2005/8/layout/vProcess5"/>
    <dgm:cxn modelId="{0F0A32E7-A408-43AD-8A51-278AD730391C}" srcId="{7E3EE4FE-4DDA-431E-8CB5-8E9C7CA4F7D2}" destId="{0C5D53FE-C4E9-4034-AA15-308E0A1DA3CF}" srcOrd="1" destOrd="0" parTransId="{AF6D1C65-CDF0-4F01-989D-746BD850CC0F}" sibTransId="{082D88E2-48EF-4340-BD98-4B56F8CEEBD9}"/>
    <dgm:cxn modelId="{4CDE1699-98CE-42DD-9BB1-3D6B24AFA19E}" type="presOf" srcId="{B3EF6BB6-73D9-4FAF-81E7-F3566730D708}" destId="{64E8F521-2AED-4635-8B5B-6BCFA3A541AE}" srcOrd="1" destOrd="0" presId="urn:microsoft.com/office/officeart/2005/8/layout/vProcess5"/>
    <dgm:cxn modelId="{4B54B790-A432-47A5-8291-5CD8266DCAA7}" type="presOf" srcId="{E213EE3B-5CAE-4F05-8F07-756D6104D89F}" destId="{FA1934F9-1290-4C22-83F3-D43BC850E432}" srcOrd="0" destOrd="0" presId="urn:microsoft.com/office/officeart/2005/8/layout/vProcess5"/>
    <dgm:cxn modelId="{06C5CDBD-B09B-4D32-B913-7F6F4ED7064F}" type="presOf" srcId="{0C5D53FE-C4E9-4034-AA15-308E0A1DA3CF}" destId="{450C2212-534B-4103-8CCA-B3952E7B8CF0}" srcOrd="1" destOrd="0" presId="urn:microsoft.com/office/officeart/2005/8/layout/vProcess5"/>
    <dgm:cxn modelId="{42CBED4A-6625-4985-89FE-FEE9826BFB22}" type="presOf" srcId="{B3EF6BB6-73D9-4FAF-81E7-F3566730D708}" destId="{A69396B2-BF3C-482C-AB9E-4D72759FC8F1}" srcOrd="0" destOrd="0" presId="urn:microsoft.com/office/officeart/2005/8/layout/vProcess5"/>
    <dgm:cxn modelId="{90F03B91-20D0-446F-A36D-A55802A4E021}" type="presOf" srcId="{E213EE3B-5CAE-4F05-8F07-756D6104D89F}" destId="{1F8A44E2-F463-4316-BAAD-939A81D6AC61}" srcOrd="1" destOrd="0" presId="urn:microsoft.com/office/officeart/2005/8/layout/vProcess5"/>
    <dgm:cxn modelId="{A0750514-ED32-4CE0-B312-A08FA4678DAD}" type="presOf" srcId="{EB07A44F-EA30-4D61-8488-A71AB5CD0094}" destId="{EC4F2D90-7D0F-415F-AAE8-2D6DB26D0716}" srcOrd="1" destOrd="0" presId="urn:microsoft.com/office/officeart/2005/8/layout/vProcess5"/>
    <dgm:cxn modelId="{2AE88976-35DB-467B-88B8-536058EB30EB}" type="presOf" srcId="{0C5D53FE-C4E9-4034-AA15-308E0A1DA3CF}" destId="{F59310E7-B6B2-4F8B-B7D9-B9AF3CF12224}" srcOrd="0" destOrd="0" presId="urn:microsoft.com/office/officeart/2005/8/layout/vProcess5"/>
    <dgm:cxn modelId="{408C3A51-B3BD-4A26-87EC-075AC02AE097}" srcId="{7E3EE4FE-4DDA-431E-8CB5-8E9C7CA4F7D2}" destId="{B3EF6BB6-73D9-4FAF-81E7-F3566730D708}" srcOrd="3" destOrd="0" parTransId="{819FE68B-F891-4211-B349-44899BED4DA8}" sibTransId="{DC3FC185-DA56-46FF-85B5-DF9CAB859C28}"/>
    <dgm:cxn modelId="{259919F1-F97B-4896-A46D-8968A5391D88}" type="presOf" srcId="{E5645010-490B-444B-9A25-78C2BD948E6A}" destId="{25602C8C-D8FD-4049-B0AB-DE53BDB35863}" srcOrd="0" destOrd="0" presId="urn:microsoft.com/office/officeart/2005/8/layout/vProcess5"/>
    <dgm:cxn modelId="{C5AF1F60-89E3-46E0-A64E-F4589AD88000}" srcId="{7E3EE4FE-4DDA-431E-8CB5-8E9C7CA4F7D2}" destId="{E213EE3B-5CAE-4F05-8F07-756D6104D89F}" srcOrd="0" destOrd="0" parTransId="{188F3CD7-0E36-48DC-806C-BFD3FA30ED38}" sibTransId="{2AF4EAEB-8419-4D03-B5CC-C38ABB8B25D7}"/>
    <dgm:cxn modelId="{157208B7-34EB-4547-87E0-5D2535F86AD7}" srcId="{7E3EE4FE-4DDA-431E-8CB5-8E9C7CA4F7D2}" destId="{EB07A44F-EA30-4D61-8488-A71AB5CD0094}" srcOrd="2" destOrd="0" parTransId="{765CE358-0EE9-472D-8972-2E2B49C97EC5}" sibTransId="{E5645010-490B-444B-9A25-78C2BD948E6A}"/>
    <dgm:cxn modelId="{D8DCB1E9-32D5-435F-BFE9-DE52B3A74741}" type="presOf" srcId="{2AF4EAEB-8419-4D03-B5CC-C38ABB8B25D7}" destId="{7FCFF723-16C5-4458-93A4-E518A731F9FE}" srcOrd="0" destOrd="0" presId="urn:microsoft.com/office/officeart/2005/8/layout/vProcess5"/>
    <dgm:cxn modelId="{F18B8E5B-C32B-42A9-A0B1-FD6A57C111DD}" type="presOf" srcId="{082D88E2-48EF-4340-BD98-4B56F8CEEBD9}" destId="{0F94BCC0-1E1C-4306-9049-BA329FCA8F93}" srcOrd="0" destOrd="0" presId="urn:microsoft.com/office/officeart/2005/8/layout/vProcess5"/>
    <dgm:cxn modelId="{B1ECBC1E-8787-4ACA-B405-46AB2D7F578A}" type="presParOf" srcId="{FFADC3C9-369A-44A2-856A-1CE15EA57257}" destId="{EC388086-44AB-4A64-8B84-E5A257C82625}" srcOrd="0" destOrd="0" presId="urn:microsoft.com/office/officeart/2005/8/layout/vProcess5"/>
    <dgm:cxn modelId="{6673DABB-9FC8-41BF-B4EB-A093ECDFFB5A}" type="presParOf" srcId="{FFADC3C9-369A-44A2-856A-1CE15EA57257}" destId="{FA1934F9-1290-4C22-83F3-D43BC850E432}" srcOrd="1" destOrd="0" presId="urn:microsoft.com/office/officeart/2005/8/layout/vProcess5"/>
    <dgm:cxn modelId="{EE26F0D1-036F-4A66-92C8-4CE476BC7CC5}" type="presParOf" srcId="{FFADC3C9-369A-44A2-856A-1CE15EA57257}" destId="{F59310E7-B6B2-4F8B-B7D9-B9AF3CF12224}" srcOrd="2" destOrd="0" presId="urn:microsoft.com/office/officeart/2005/8/layout/vProcess5"/>
    <dgm:cxn modelId="{88E33BD4-1FED-4A27-B6E1-2FEC76093427}" type="presParOf" srcId="{FFADC3C9-369A-44A2-856A-1CE15EA57257}" destId="{17BCCC26-E792-4092-BACE-B958F06A6294}" srcOrd="3" destOrd="0" presId="urn:microsoft.com/office/officeart/2005/8/layout/vProcess5"/>
    <dgm:cxn modelId="{8A26E9FD-C121-4B98-B9C7-81886E2C6EE7}" type="presParOf" srcId="{FFADC3C9-369A-44A2-856A-1CE15EA57257}" destId="{A69396B2-BF3C-482C-AB9E-4D72759FC8F1}" srcOrd="4" destOrd="0" presId="urn:microsoft.com/office/officeart/2005/8/layout/vProcess5"/>
    <dgm:cxn modelId="{0C47027F-52E9-4F7E-AC5E-208B6E3FEF74}" type="presParOf" srcId="{FFADC3C9-369A-44A2-856A-1CE15EA57257}" destId="{7FCFF723-16C5-4458-93A4-E518A731F9FE}" srcOrd="5" destOrd="0" presId="urn:microsoft.com/office/officeart/2005/8/layout/vProcess5"/>
    <dgm:cxn modelId="{A90E06C8-1187-4219-A428-EFD1C0AB4ACE}" type="presParOf" srcId="{FFADC3C9-369A-44A2-856A-1CE15EA57257}" destId="{0F94BCC0-1E1C-4306-9049-BA329FCA8F93}" srcOrd="6" destOrd="0" presId="urn:microsoft.com/office/officeart/2005/8/layout/vProcess5"/>
    <dgm:cxn modelId="{34158530-753E-4998-9A66-911120DA6D7E}" type="presParOf" srcId="{FFADC3C9-369A-44A2-856A-1CE15EA57257}" destId="{25602C8C-D8FD-4049-B0AB-DE53BDB35863}" srcOrd="7" destOrd="0" presId="urn:microsoft.com/office/officeart/2005/8/layout/vProcess5"/>
    <dgm:cxn modelId="{2EE9EA24-5539-4BFA-B602-6AC11517C3E4}" type="presParOf" srcId="{FFADC3C9-369A-44A2-856A-1CE15EA57257}" destId="{1F8A44E2-F463-4316-BAAD-939A81D6AC61}" srcOrd="8" destOrd="0" presId="urn:microsoft.com/office/officeart/2005/8/layout/vProcess5"/>
    <dgm:cxn modelId="{3771BEE3-ED18-45DB-AF9C-EEC81B67F36A}" type="presParOf" srcId="{FFADC3C9-369A-44A2-856A-1CE15EA57257}" destId="{450C2212-534B-4103-8CCA-B3952E7B8CF0}" srcOrd="9" destOrd="0" presId="urn:microsoft.com/office/officeart/2005/8/layout/vProcess5"/>
    <dgm:cxn modelId="{5338B3F7-ADDD-48CF-869C-54846CA907E9}" type="presParOf" srcId="{FFADC3C9-369A-44A2-856A-1CE15EA57257}" destId="{EC4F2D90-7D0F-415F-AAE8-2D6DB26D0716}" srcOrd="10" destOrd="0" presId="urn:microsoft.com/office/officeart/2005/8/layout/vProcess5"/>
    <dgm:cxn modelId="{53934D34-A4F0-4A16-9CE9-FED633022B07}" type="presParOf" srcId="{FFADC3C9-369A-44A2-856A-1CE15EA57257}" destId="{64E8F521-2AED-4635-8B5B-6BCFA3A541AE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A1934F9-1290-4C22-83F3-D43BC850E432}">
      <dsp:nvSpPr>
        <dsp:cNvPr id="0" name=""/>
        <dsp:cNvSpPr/>
      </dsp:nvSpPr>
      <dsp:spPr>
        <a:xfrm>
          <a:off x="0" y="0"/>
          <a:ext cx="5547360" cy="12489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b="1" kern="1200" dirty="0" smtClean="0">
              <a:latin typeface="+mj-lt"/>
            </a:rPr>
            <a:t>Bu senaryoda; 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>
              <a:latin typeface="+mj-lt"/>
            </a:rPr>
            <a:t>Yan sanayi’ye Ömür Devri sürecinin en başından itibaren görev verilmediği için , </a:t>
          </a:r>
          <a:r>
            <a:rPr lang="tr-TR" sz="18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maliyet etkin</a:t>
          </a:r>
          <a:r>
            <a:rPr lang="tr-TR" sz="1800" kern="1200" dirty="0" smtClean="0">
              <a:latin typeface="+mj-lt"/>
            </a:rPr>
            <a:t> bir ELD süreci oluşmadı</a:t>
          </a:r>
          <a:endParaRPr lang="tr-TR" sz="1800" kern="1200" dirty="0"/>
        </a:p>
      </dsp:txBody>
      <dsp:txXfrm>
        <a:off x="0" y="0"/>
        <a:ext cx="4167295" cy="1248927"/>
      </dsp:txXfrm>
    </dsp:sp>
    <dsp:sp modelId="{F59310E7-B6B2-4F8B-B7D9-B9AF3CF12224}">
      <dsp:nvSpPr>
        <dsp:cNvPr id="0" name=""/>
        <dsp:cNvSpPr/>
      </dsp:nvSpPr>
      <dsp:spPr>
        <a:xfrm>
          <a:off x="464591" y="1476004"/>
          <a:ext cx="5547360" cy="12489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>
              <a:solidFill>
                <a:schemeClr val="bg1"/>
              </a:solidFill>
              <a:latin typeface="+mj-lt"/>
            </a:rPr>
            <a:t> Ömür Devri süreçlerinde ürün ile ilgili her türlü sorumluluk Ana Sanayi üzerinde kaldı </a:t>
          </a:r>
          <a:endParaRPr lang="tr-TR" sz="1800" kern="1200" dirty="0">
            <a:solidFill>
              <a:schemeClr val="bg1"/>
            </a:solidFill>
          </a:endParaRPr>
        </a:p>
      </dsp:txBody>
      <dsp:txXfrm>
        <a:off x="464591" y="1476004"/>
        <a:ext cx="4270966" cy="1248927"/>
      </dsp:txXfrm>
    </dsp:sp>
    <dsp:sp modelId="{17BCCC26-E792-4092-BACE-B958F06A6294}">
      <dsp:nvSpPr>
        <dsp:cNvPr id="0" name=""/>
        <dsp:cNvSpPr/>
      </dsp:nvSpPr>
      <dsp:spPr>
        <a:xfrm>
          <a:off x="922248" y="2771401"/>
          <a:ext cx="5547360" cy="16101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>
              <a:solidFill>
                <a:schemeClr val="bg1"/>
              </a:solidFill>
              <a:latin typeface="+mj-lt"/>
            </a:rPr>
            <a:t>Yan Sanayi sadece parça üretim sürecinde yer aldı, diğer süreçler için gereken yatırımları yapmadı, bir defaya mahsus üretim yaptı, anlık çözüm üretti, ömür devrinde ELD sorumluluğu /Kabiliyeti oluşmadı</a:t>
          </a:r>
          <a:endParaRPr lang="tr-TR" sz="1800" kern="1200" dirty="0">
            <a:solidFill>
              <a:schemeClr val="bg1"/>
            </a:solidFill>
            <a:latin typeface="+mj-lt"/>
          </a:endParaRPr>
        </a:p>
      </dsp:txBody>
      <dsp:txXfrm>
        <a:off x="922248" y="2771401"/>
        <a:ext cx="4277900" cy="1610141"/>
      </dsp:txXfrm>
    </dsp:sp>
    <dsp:sp modelId="{A69396B2-BF3C-482C-AB9E-4D72759FC8F1}">
      <dsp:nvSpPr>
        <dsp:cNvPr id="0" name=""/>
        <dsp:cNvSpPr/>
      </dsp:nvSpPr>
      <dsp:spPr>
        <a:xfrm>
          <a:off x="1386839" y="4428013"/>
          <a:ext cx="5547360" cy="12489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300" kern="1200" dirty="0" smtClean="0">
              <a:solidFill>
                <a:schemeClr val="tx1"/>
              </a:solidFill>
              <a:latin typeface="+mj-lt"/>
            </a:rPr>
            <a:t>Böylece sistemin Ömür Devri tedarik zincirinde zayıf  bir halka  oluştu</a:t>
          </a:r>
          <a:endParaRPr lang="tr-TR" sz="2300" kern="1200" dirty="0">
            <a:solidFill>
              <a:schemeClr val="tx1"/>
            </a:solidFill>
          </a:endParaRPr>
        </a:p>
      </dsp:txBody>
      <dsp:txXfrm>
        <a:off x="1386839" y="4428013"/>
        <a:ext cx="4270966" cy="1248927"/>
      </dsp:txXfrm>
    </dsp:sp>
    <dsp:sp modelId="{7FCFF723-16C5-4458-93A4-E518A731F9FE}">
      <dsp:nvSpPr>
        <dsp:cNvPr id="0" name=""/>
        <dsp:cNvSpPr/>
      </dsp:nvSpPr>
      <dsp:spPr>
        <a:xfrm>
          <a:off x="4735557" y="956564"/>
          <a:ext cx="811802" cy="811802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3600" kern="1200"/>
        </a:p>
      </dsp:txBody>
      <dsp:txXfrm>
        <a:off x="4735557" y="956564"/>
        <a:ext cx="811802" cy="811802"/>
      </dsp:txXfrm>
    </dsp:sp>
    <dsp:sp modelId="{0F94BCC0-1E1C-4306-9049-BA329FCA8F93}">
      <dsp:nvSpPr>
        <dsp:cNvPr id="0" name=""/>
        <dsp:cNvSpPr/>
      </dsp:nvSpPr>
      <dsp:spPr>
        <a:xfrm>
          <a:off x="5200148" y="2432569"/>
          <a:ext cx="811802" cy="811802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3600" kern="1200"/>
        </a:p>
      </dsp:txBody>
      <dsp:txXfrm>
        <a:off x="5200148" y="2432569"/>
        <a:ext cx="811802" cy="811802"/>
      </dsp:txXfrm>
    </dsp:sp>
    <dsp:sp modelId="{25602C8C-D8FD-4049-B0AB-DE53BDB35863}">
      <dsp:nvSpPr>
        <dsp:cNvPr id="0" name=""/>
        <dsp:cNvSpPr/>
      </dsp:nvSpPr>
      <dsp:spPr>
        <a:xfrm>
          <a:off x="5657806" y="3908573"/>
          <a:ext cx="811802" cy="811802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3600" kern="1200"/>
        </a:p>
      </dsp:txBody>
      <dsp:txXfrm>
        <a:off x="5657806" y="3908573"/>
        <a:ext cx="811802" cy="8118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9781B2-365A-4144-9764-A6A4DD218244}" type="datetimeFigureOut">
              <a:rPr lang="tr-TR" smtClean="0"/>
              <a:pPr/>
              <a:t>28.02.2012</a:t>
            </a:fld>
            <a:endParaRPr lang="tr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E377FD-8DDA-4D4F-97E3-54D603C3972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1141345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E377FD-8DDA-4D4F-97E3-54D603C3972A}" type="slidenum">
              <a:rPr lang="tr-TR" smtClean="0"/>
              <a:pPr/>
              <a:t>5</a:t>
            </a:fld>
            <a:endParaRPr lang="tr-T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E377FD-8DDA-4D4F-97E3-54D603C3972A}" type="slidenum">
              <a:rPr lang="tr-TR" smtClean="0"/>
              <a:pPr/>
              <a:t>7</a:t>
            </a:fld>
            <a:endParaRPr lang="tr-T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/>
              <a:t>Şu ana kadar ömür</a:t>
            </a:r>
            <a:r>
              <a:rPr lang="tr-TR" baseline="0" dirty="0" smtClean="0"/>
              <a:t> süreçlerinden yan sanayi habersiz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E377FD-8DDA-4D4F-97E3-54D603C3972A}" type="slidenum">
              <a:rPr lang="tr-TR" smtClean="0"/>
              <a:pPr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2014751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/>
              <a:t>Şu ana kadar ömür</a:t>
            </a:r>
            <a:r>
              <a:rPr lang="tr-TR" baseline="0" dirty="0" smtClean="0"/>
              <a:t> süreçlerinden yan sanayi habersiz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E377FD-8DDA-4D4F-97E3-54D603C3972A}" type="slidenum">
              <a:rPr lang="tr-TR" smtClean="0"/>
              <a:pPr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2014751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2/28/2012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2/28/2012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2.jpeg"/><Relationship Id="rId7" Type="http://schemas.openxmlformats.org/officeDocument/2006/relationships/diagramQuickStyle" Target="../diagrams/quickStyle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3.png"/><Relationship Id="rId9" Type="http://schemas.microsoft.com/office/2007/relationships/diagramDrawing" Target="../diagrams/drawing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1" descr="C:\Users\Dolunay\AppData\Local\Microsoft\Windows\Temporary Internet Files\Content.Outlook\WJOYBZU1\ossa_backround (2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5875"/>
            <a:ext cx="928688" cy="687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2" descr="C:\Users\Dolunay\AppData\Local\Microsoft\Windows\Temporary Internet Files\Content.Outlook\WJOYBZU1\ossa_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213" y="1989138"/>
            <a:ext cx="801687" cy="2116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18040" y="415101"/>
            <a:ext cx="3714776" cy="3690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1420018" y="4346879"/>
            <a:ext cx="64801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sz="2400" dirty="0" smtClean="0">
                <a:latin typeface="Arial" pitchFamily="34" charset="0"/>
                <a:cs typeface="Arial" pitchFamily="34" charset="0"/>
              </a:rPr>
              <a:t>Yerli Sanayiye Dayalı Lojistik Uygulamalarında KOBİ ve Yan Sanayinin Yeri</a:t>
            </a:r>
            <a:endParaRPr lang="tr-T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2571750" y="5334000"/>
            <a:ext cx="4176713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tr-TR" sz="2000" dirty="0" smtClean="0">
                <a:latin typeface="Arial" pitchFamily="34" charset="0"/>
                <a:cs typeface="Arial" pitchFamily="34" charset="0"/>
              </a:rPr>
              <a:t>Ali HAN</a:t>
            </a:r>
            <a:endParaRPr lang="tr-TR" sz="20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tr-TR" sz="2000" dirty="0" smtClean="0">
                <a:latin typeface="Arial" pitchFamily="34" charset="0"/>
                <a:cs typeface="Arial" pitchFamily="34" charset="0"/>
              </a:rPr>
              <a:t>OSSA Yönetim Kurulu Başkan Yardımcısı</a:t>
            </a:r>
            <a:endParaRPr lang="tr-TR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84516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1066800" y="304800"/>
            <a:ext cx="7696200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sz="2400" b="1" dirty="0" smtClean="0">
                <a:latin typeface="Arial" pitchFamily="34" charset="0"/>
                <a:cs typeface="Arial" pitchFamily="34" charset="0"/>
              </a:rPr>
              <a:t>Değerlendirme</a:t>
            </a:r>
          </a:p>
        </p:txBody>
      </p:sp>
      <p:pic>
        <p:nvPicPr>
          <p:cNvPr id="8" name="Picture 21" descr="C:\Users\Dolunay\AppData\Local\Microsoft\Windows\Temporary Internet Files\Content.Outlook\WJOYBZU1\ossa_backround (2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5875"/>
            <a:ext cx="928688" cy="687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2" descr="C:\Users\Dolunay\AppData\Local\Microsoft\Windows\Temporary Internet Files\Content.Outlook\WJOYBZU1\ossa_log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989138"/>
            <a:ext cx="801687" cy="2116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Diyagram 1"/>
          <p:cNvGraphicFramePr/>
          <p:nvPr>
            <p:extLst>
              <p:ext uri="{D42A27DB-BD31-4B8C-83A1-F6EECF244321}">
                <p14:modId xmlns:p14="http://schemas.microsoft.com/office/powerpoint/2010/main" xmlns="" val="1453606187"/>
              </p:ext>
            </p:extLst>
          </p:nvPr>
        </p:nvGraphicFramePr>
        <p:xfrm>
          <a:off x="1905000" y="876259"/>
          <a:ext cx="6934200" cy="56769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xmlns="" val="1144967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1029286" y="1295400"/>
            <a:ext cx="813593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Low">
              <a:spcBef>
                <a:spcPct val="50000"/>
              </a:spcBef>
              <a:buClr>
                <a:srgbClr val="FFFF00"/>
              </a:buClr>
              <a:buSzPct val="75000"/>
              <a:buFont typeface="Wingdings" pitchFamily="2" charset="2"/>
              <a:buNone/>
            </a:pPr>
            <a:r>
              <a:rPr lang="tr-TR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Maliyet etkin  bir ELD/PDLD sistemi içerisinde KOBİ ve Yan sanayi firmaları mutlaka olmalıdır</a:t>
            </a:r>
            <a:r>
              <a:rPr lang="tr-TR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1029286" y="2126397"/>
            <a:ext cx="8135937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Low">
              <a:spcBef>
                <a:spcPct val="50000"/>
              </a:spcBef>
              <a:buClr>
                <a:srgbClr val="FFFF00"/>
              </a:buClr>
              <a:buSzPct val="75000"/>
              <a:buFont typeface="Wingdings" pitchFamily="2" charset="2"/>
              <a:buNone/>
            </a:pPr>
            <a:r>
              <a:rPr lang="tr-T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Bunun için</a:t>
            </a:r>
            <a:r>
              <a:rPr lang="tr-TR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;</a:t>
            </a:r>
            <a:endParaRPr lang="tr-TR" sz="2400" b="1" dirty="0" smtClean="0">
              <a:solidFill>
                <a:schemeClr val="tx1">
                  <a:lumMod val="95000"/>
                  <a:lumOff val="5000"/>
                </a:schemeClr>
              </a:solidFill>
              <a:latin typeface="+mj-lt"/>
            </a:endParaRPr>
          </a:p>
          <a:p>
            <a:pPr algn="justLow">
              <a:spcBef>
                <a:spcPct val="50000"/>
              </a:spcBef>
              <a:buClr>
                <a:srgbClr val="FFFF00"/>
              </a:buClr>
              <a:buSzPct val="75000"/>
            </a:pPr>
            <a:r>
              <a:rPr lang="tr-TR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Yan Sanayi firmaları, Ömür Devri yaklaşımı ve Lojistik isterler konusunda eğitilmeli, bilinçlendirilmelidir.</a:t>
            </a:r>
          </a:p>
          <a:p>
            <a:pPr algn="justLow">
              <a:spcBef>
                <a:spcPct val="50000"/>
              </a:spcBef>
              <a:buClr>
                <a:srgbClr val="FFFF00"/>
              </a:buClr>
              <a:buSzPct val="75000"/>
            </a:pPr>
            <a:r>
              <a:rPr lang="tr-TR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Yan sanayi firmaları organizasyonlarında ELD birimleri oluşturmaya başlamalı –bu da Ana yüklenici tarafından verilecek görev ve sorumluluklar ile başlar-</a:t>
            </a:r>
          </a:p>
          <a:p>
            <a:pPr algn="justLow">
              <a:spcBef>
                <a:spcPct val="50000"/>
              </a:spcBef>
              <a:buClr>
                <a:srgbClr val="FFFF00"/>
              </a:buClr>
              <a:buSzPct val="75000"/>
              <a:buFontTx/>
              <a:buChar char="-"/>
            </a:pPr>
            <a:r>
              <a:rPr lang="tr-TR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Bu süreçte Ana Sanayi ile Yan sanayi firmalar arasındaki ürün/hizmet alım ilişkisinin, uzun dönemli güven ortamının sağlandığı Stratejik Ortaklık ilişkisine dönüşmesi çok önemlidir.</a:t>
            </a:r>
          </a:p>
          <a:p>
            <a:pPr algn="justLow">
              <a:spcBef>
                <a:spcPct val="50000"/>
              </a:spcBef>
              <a:buClr>
                <a:srgbClr val="FFFF00"/>
              </a:buClr>
              <a:buSzPct val="75000"/>
              <a:buFontTx/>
              <a:buChar char="-"/>
            </a:pP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1219201" y="414594"/>
            <a:ext cx="7467600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sz="2400" b="1" smtClean="0">
                <a:latin typeface="Arial" pitchFamily="34" charset="0"/>
                <a:cs typeface="Arial" pitchFamily="34" charset="0"/>
              </a:rPr>
              <a:t>Öneriler</a:t>
            </a:r>
            <a:endParaRPr lang="tr-TR" sz="2400" b="1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Picture 21" descr="C:\Users\Dolunay\AppData\Local\Microsoft\Windows\Temporary Internet Files\Content.Outlook\WJOYBZU1\ossa_backround (2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5875"/>
            <a:ext cx="928688" cy="687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22" descr="C:\Users\Dolunay\AppData\Local\Microsoft\Windows\Temporary Internet Files\Content.Outlook\WJOYBZU1\ossa_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989138"/>
            <a:ext cx="801687" cy="2116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961425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1029286" y="1295400"/>
            <a:ext cx="813593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Low">
              <a:spcBef>
                <a:spcPct val="50000"/>
              </a:spcBef>
              <a:buClr>
                <a:srgbClr val="FFFF00"/>
              </a:buClr>
              <a:buSzPct val="75000"/>
              <a:buFont typeface="Wingdings" pitchFamily="2" charset="2"/>
              <a:buNone/>
            </a:pP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1029286" y="1295400"/>
            <a:ext cx="8135937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Low">
              <a:spcBef>
                <a:spcPct val="50000"/>
              </a:spcBef>
              <a:buClr>
                <a:srgbClr val="FFFF00"/>
              </a:buClr>
              <a:buSzPct val="75000"/>
              <a:buFontTx/>
              <a:buChar char="-"/>
            </a:pPr>
            <a:r>
              <a:rPr lang="tr-TR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KOBİ ve Yan sanayi firmaları için iki önemli fırsatın ortaya çıktığı görülmektedir:</a:t>
            </a:r>
          </a:p>
          <a:p>
            <a:pPr algn="justLow">
              <a:spcBef>
                <a:spcPct val="50000"/>
              </a:spcBef>
              <a:buClr>
                <a:srgbClr val="FFFF00"/>
              </a:buClr>
              <a:buSzPct val="75000"/>
              <a:buFontTx/>
              <a:buChar char="-"/>
            </a:pPr>
            <a:r>
              <a:rPr lang="tr-TR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1- Yürümekte olan ve Yeni başlayacak Projelerin ELD süreçlerinde etkin görevler almak</a:t>
            </a:r>
          </a:p>
          <a:p>
            <a:pPr algn="justLow">
              <a:spcBef>
                <a:spcPct val="50000"/>
              </a:spcBef>
              <a:buClr>
                <a:srgbClr val="FFFF00"/>
              </a:buClr>
              <a:buSzPct val="75000"/>
              <a:buFontTx/>
              <a:buChar char="-"/>
            </a:pPr>
            <a:r>
              <a:rPr lang="tr-TR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2-  Teslimat aşamasında olan sistemlerde ELD görevleri üstlenmek</a:t>
            </a:r>
          </a:p>
          <a:p>
            <a:pPr algn="justLow">
              <a:spcBef>
                <a:spcPct val="50000"/>
              </a:spcBef>
              <a:buClr>
                <a:srgbClr val="FFFF00"/>
              </a:buClr>
              <a:buSzPct val="75000"/>
            </a:pPr>
            <a:r>
              <a:rPr lang="tr-TR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SSM ve Ana Sanayi firmalarımızın desteği ile sürekli gelişen Yan Sanayi firmaları olarak verilecek bu görevler için hazır olduğumuzu, birlikte en iyi şekilde </a:t>
            </a:r>
            <a:r>
              <a:rPr lang="tr-TR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başaracağımızı taahhüt </a:t>
            </a:r>
            <a:r>
              <a:rPr lang="tr-TR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ederiz. </a:t>
            </a:r>
          </a:p>
          <a:p>
            <a:pPr algn="justLow">
              <a:spcBef>
                <a:spcPct val="50000"/>
              </a:spcBef>
              <a:buClr>
                <a:srgbClr val="FFFF00"/>
              </a:buClr>
              <a:buSzPct val="75000"/>
              <a:buFontTx/>
              <a:buChar char="-"/>
            </a:pP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1219201" y="414594"/>
            <a:ext cx="7467600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sz="2400" b="1" dirty="0" smtClean="0">
                <a:latin typeface="Arial" pitchFamily="34" charset="0"/>
                <a:cs typeface="Arial" pitchFamily="34" charset="0"/>
              </a:rPr>
              <a:t>Sonuç</a:t>
            </a:r>
          </a:p>
        </p:txBody>
      </p:sp>
      <p:pic>
        <p:nvPicPr>
          <p:cNvPr id="12" name="Picture 21" descr="C:\Users\Dolunay\AppData\Local\Microsoft\Windows\Temporary Internet Files\Content.Outlook\WJOYBZU1\ossa_backround (2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5875"/>
            <a:ext cx="928688" cy="687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22" descr="C:\Users\Dolunay\AppData\Local\Microsoft\Windows\Temporary Internet Files\Content.Outlook\WJOYBZU1\ossa_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989138"/>
            <a:ext cx="801687" cy="2116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961425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276600" y="3812887"/>
            <a:ext cx="813593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Low">
              <a:spcBef>
                <a:spcPct val="50000"/>
              </a:spcBef>
              <a:buClr>
                <a:srgbClr val="FFFF00"/>
              </a:buClr>
              <a:buSzPct val="75000"/>
              <a:buFont typeface="Wingdings" pitchFamily="2" charset="2"/>
              <a:buNone/>
            </a:pPr>
            <a:r>
              <a:rPr lang="tr-TR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 </a:t>
            </a:r>
            <a:r>
              <a:rPr lang="tr-TR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T</a:t>
            </a:r>
            <a:r>
              <a:rPr lang="tr-TR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eşekkürler</a:t>
            </a:r>
            <a:r>
              <a:rPr lang="tr-TR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…..</a:t>
            </a:r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5685631" y="4727692"/>
            <a:ext cx="3792537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Low">
              <a:spcBef>
                <a:spcPct val="50000"/>
              </a:spcBef>
              <a:buClr>
                <a:srgbClr val="FFFF00"/>
              </a:buClr>
              <a:buSzPct val="75000"/>
              <a:buFont typeface="Wingdings" pitchFamily="2" charset="2"/>
              <a:buNone/>
            </a:pPr>
            <a:r>
              <a:rPr lang="tr-TR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www.ostimsavunma.org</a:t>
            </a:r>
          </a:p>
          <a:p>
            <a:pPr algn="justLow">
              <a:spcBef>
                <a:spcPct val="50000"/>
              </a:spcBef>
              <a:buClr>
                <a:srgbClr val="FFFF00"/>
              </a:buClr>
              <a:buSzPct val="75000"/>
              <a:buFontTx/>
              <a:buChar char="-"/>
            </a:pP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2" name="Picture 21" descr="C:\Users\Dolunay\AppData\Local\Microsoft\Windows\Temporary Internet Files\Content.Outlook\WJOYBZU1\ossa_backround (2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8688" cy="687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22" descr="C:\Users\Dolunay\AppData\Local\Microsoft\Windows\Temporary Internet Files\Content.Outlook\WJOYBZU1\ossa_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989138"/>
            <a:ext cx="801687" cy="2116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Düz Bağlayıcı 2"/>
          <p:cNvCxnSpPr/>
          <p:nvPr/>
        </p:nvCxnSpPr>
        <p:spPr>
          <a:xfrm>
            <a:off x="6324600" y="4572000"/>
            <a:ext cx="2514600" cy="0"/>
          </a:xfrm>
          <a:prstGeom prst="line">
            <a:avLst/>
          </a:prstGeom>
          <a:ln w="571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973216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1150937" y="1692619"/>
            <a:ext cx="8064500" cy="2973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endParaRPr lang="tr-TR" sz="2400" dirty="0">
              <a:latin typeface="Arial" pitchFamily="34" charset="0"/>
              <a:cs typeface="Arial" pitchFamily="34" charset="0"/>
            </a:endParaRPr>
          </a:p>
          <a:p>
            <a:pPr lvl="0">
              <a:lnSpc>
                <a:spcPct val="80000"/>
              </a:lnSpc>
              <a:buFont typeface="Arial" pitchFamily="34" charset="0"/>
              <a:buChar char="•"/>
            </a:pPr>
            <a:r>
              <a:rPr lang="tr-TR" sz="2400" dirty="0" smtClean="0">
                <a:latin typeface="Arial" pitchFamily="34" charset="0"/>
                <a:cs typeface="Arial" pitchFamily="34" charset="0"/>
              </a:rPr>
              <a:t> Lojistik Destek Uygulamalarına kısa bakış</a:t>
            </a:r>
          </a:p>
          <a:p>
            <a:pPr lvl="0">
              <a:lnSpc>
                <a:spcPct val="80000"/>
              </a:lnSpc>
            </a:pPr>
            <a:endParaRPr lang="tr-TR" sz="24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tr-TR" sz="2400" dirty="0" smtClean="0">
                <a:latin typeface="Arial" pitchFamily="34" charset="0"/>
                <a:cs typeface="Arial" pitchFamily="34" charset="0"/>
              </a:rPr>
              <a:t> Lojistik Uygulamaların Karşılaştırılması</a:t>
            </a:r>
          </a:p>
          <a:p>
            <a:pPr>
              <a:spcBef>
                <a:spcPct val="50000"/>
              </a:spcBef>
              <a:buFont typeface="Arial" pitchFamily="34" charset="0"/>
              <a:buChar char="•"/>
            </a:pPr>
            <a:r>
              <a:rPr lang="tr-TR" sz="2400" dirty="0" smtClean="0">
                <a:latin typeface="Arial" pitchFamily="34" charset="0"/>
                <a:cs typeface="Arial" pitchFamily="34" charset="0"/>
              </a:rPr>
              <a:t> Ürün Ömür Devrinde KOBİ ve Yan Sanayinin Yeri</a:t>
            </a:r>
          </a:p>
          <a:p>
            <a:pPr>
              <a:spcBef>
                <a:spcPct val="50000"/>
              </a:spcBef>
              <a:buFont typeface="Arial" pitchFamily="34" charset="0"/>
              <a:buChar char="•"/>
            </a:pPr>
            <a:r>
              <a:rPr lang="tr-TR" sz="2400" dirty="0" smtClean="0">
                <a:latin typeface="Arial" pitchFamily="34" charset="0"/>
                <a:cs typeface="Arial" pitchFamily="34" charset="0"/>
              </a:rPr>
              <a:t> KOBİ ve Yan Sanayi Nerede Olmalı?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endParaRPr lang="tr-TR" sz="24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tr-TR" sz="2400" dirty="0" smtClean="0">
                <a:latin typeface="Arial" pitchFamily="34" charset="0"/>
                <a:cs typeface="Arial" pitchFamily="34" charset="0"/>
              </a:rPr>
              <a:t> Değerlendirme ve Öneriler</a:t>
            </a:r>
          </a:p>
        </p:txBody>
      </p:sp>
      <p:pic>
        <p:nvPicPr>
          <p:cNvPr id="7" name="Picture 21" descr="C:\Users\Dolunay\AppData\Local\Microsoft\Windows\Temporary Internet Files\Content.Outlook\WJOYBZU1\ossa_backround (2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5875"/>
            <a:ext cx="928688" cy="687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2" descr="C:\Users\Dolunay\AppData\Local\Microsoft\Windows\Temporary Internet Files\Content.Outlook\WJOYBZU1\ossa_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213" y="1989138"/>
            <a:ext cx="801687" cy="2116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1447800" y="224135"/>
            <a:ext cx="7408862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sz="2400" b="1" dirty="0" smtClean="0">
                <a:latin typeface="Arial" pitchFamily="34" charset="0"/>
                <a:cs typeface="Arial" pitchFamily="34" charset="0"/>
              </a:rPr>
              <a:t>Kapsam</a:t>
            </a:r>
            <a:endParaRPr lang="tr-TR" sz="2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552"/>
          <p:cNvSpPr>
            <a:spLocks noChangeArrowheads="1"/>
          </p:cNvSpPr>
          <p:nvPr/>
        </p:nvSpPr>
        <p:spPr bwMode="auto">
          <a:xfrm>
            <a:off x="1385458" y="1306358"/>
            <a:ext cx="6996542" cy="1257300"/>
          </a:xfrm>
          <a:prstGeom prst="leftRightArrow">
            <a:avLst>
              <a:gd name="adj1" fmla="val 50000"/>
              <a:gd name="adj2" fmla="val 106692"/>
            </a:avLst>
          </a:prstGeom>
          <a:gradFill rotWithShape="1">
            <a:gsLst>
              <a:gs pos="0">
                <a:schemeClr val="tx1"/>
              </a:gs>
              <a:gs pos="100000">
                <a:srgbClr val="CC3300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" name="Text Box 554"/>
          <p:cNvSpPr txBox="1">
            <a:spLocks noChangeArrowheads="1"/>
          </p:cNvSpPr>
          <p:nvPr/>
        </p:nvSpPr>
        <p:spPr bwMode="auto">
          <a:xfrm>
            <a:off x="6349113" y="2661170"/>
            <a:ext cx="2592387" cy="1190625"/>
          </a:xfrm>
          <a:prstGeom prst="rect">
            <a:avLst/>
          </a:prstGeom>
          <a:noFill/>
          <a:ln w="9525">
            <a:solidFill>
              <a:schemeClr val="tx1">
                <a:lumMod val="95000"/>
                <a:lumOff val="5000"/>
              </a:schemeClr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tr-TR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Lojistik desteğin</a:t>
            </a:r>
          </a:p>
          <a:p>
            <a:r>
              <a:rPr lang="tr-TR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büyük bir bölümü</a:t>
            </a:r>
          </a:p>
          <a:p>
            <a:r>
              <a:rPr lang="tr-TR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ANA YÜKLENİCİ</a:t>
            </a:r>
            <a:endParaRPr lang="tr-TR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tr-TR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Sorumluluğundadır.</a:t>
            </a:r>
            <a:endParaRPr lang="tr-TR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Text Box 556"/>
          <p:cNvSpPr txBox="1">
            <a:spLocks noChangeArrowheads="1"/>
          </p:cNvSpPr>
          <p:nvPr/>
        </p:nvSpPr>
        <p:spPr bwMode="auto">
          <a:xfrm>
            <a:off x="1130716" y="2655888"/>
            <a:ext cx="2627312" cy="1190625"/>
          </a:xfrm>
          <a:prstGeom prst="rect">
            <a:avLst/>
          </a:prstGeom>
          <a:noFill/>
          <a:ln w="9525">
            <a:solidFill>
              <a:schemeClr val="tx1">
                <a:lumMod val="95000"/>
                <a:lumOff val="5000"/>
              </a:schemeClr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tr-TR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Lojistik desteğin</a:t>
            </a:r>
          </a:p>
          <a:p>
            <a:r>
              <a:rPr lang="tr-TR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büyük bir bölümü</a:t>
            </a:r>
          </a:p>
          <a:p>
            <a:r>
              <a:rPr lang="tr-TR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DEVLETİN</a:t>
            </a:r>
          </a:p>
          <a:p>
            <a:r>
              <a:rPr lang="tr-TR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sorumluluğundadır</a:t>
            </a:r>
            <a:endParaRPr lang="tr-TR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" name="Text Box 557"/>
          <p:cNvSpPr txBox="1">
            <a:spLocks noChangeArrowheads="1"/>
          </p:cNvSpPr>
          <p:nvPr/>
        </p:nvSpPr>
        <p:spPr bwMode="auto">
          <a:xfrm>
            <a:off x="4572000" y="1600200"/>
            <a:ext cx="358766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tr-TR" b="1" dirty="0" smtClean="0">
                <a:solidFill>
                  <a:schemeClr val="bg1"/>
                </a:solidFill>
              </a:rPr>
              <a:t>Entegre/Performansa Dayalı Lojistik Destek (ELD/PDLD) </a:t>
            </a:r>
            <a:endParaRPr lang="tr-TR" b="1" dirty="0">
              <a:solidFill>
                <a:schemeClr val="bg1"/>
              </a:solidFill>
            </a:endParaRPr>
          </a:p>
        </p:txBody>
      </p:sp>
      <p:sp>
        <p:nvSpPr>
          <p:cNvPr id="10" name="Text Box 558"/>
          <p:cNvSpPr txBox="1">
            <a:spLocks noChangeArrowheads="1"/>
          </p:cNvSpPr>
          <p:nvPr/>
        </p:nvSpPr>
        <p:spPr bwMode="auto">
          <a:xfrm>
            <a:off x="1795816" y="1751652"/>
            <a:ext cx="18716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b="1" dirty="0">
                <a:solidFill>
                  <a:schemeClr val="bg1"/>
                </a:solidFill>
              </a:rPr>
              <a:t>GELENEKSEL</a:t>
            </a:r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1130716" y="383602"/>
            <a:ext cx="7927974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sz="2400" b="1" dirty="0" smtClean="0">
                <a:latin typeface="Arial" pitchFamily="34" charset="0"/>
                <a:cs typeface="Arial" pitchFamily="34" charset="0"/>
              </a:rPr>
              <a:t>Lojistik Destek Uygulamaları</a:t>
            </a:r>
            <a:endParaRPr lang="tr-TR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953201" y="4343400"/>
            <a:ext cx="8135937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Low">
              <a:spcBef>
                <a:spcPct val="50000"/>
              </a:spcBef>
              <a:buClr>
                <a:srgbClr val="FFFF00"/>
              </a:buClr>
              <a:buSzPct val="75000"/>
              <a:buFont typeface="Wingdings" pitchFamily="2" charset="2"/>
              <a:buNone/>
            </a:pPr>
            <a:r>
              <a:rPr lang="tr-TR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PDLD,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yetki ve sorumluluğu kesin hatlarıyla belirlenmiş, uzun </a:t>
            </a:r>
            <a:r>
              <a:rPr lang="tr-TR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dönem </a:t>
            </a:r>
            <a:r>
              <a:rPr lang="tr-TR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lojistik destek anlaşmaları vasıtasıyla bir </a:t>
            </a:r>
            <a:r>
              <a:rPr lang="tr-TR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sistemin </a:t>
            </a:r>
            <a:r>
              <a:rPr lang="tr-TR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performans hedeflerini karşılamak ve sistemin optimum seviyede hazır olmasını sağlamak için tasarlanan entegre, kabul edilebilir maliyetli bir performans paketi olarak lojistik desteğin satın alınmasıdır.</a:t>
            </a: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4" name="Picture 21" descr="C:\Users\Dolunay\AppData\Local\Microsoft\Windows\Temporary Internet Files\Content.Outlook\WJOYBZU1\ossa_backround (2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5875"/>
            <a:ext cx="928688" cy="687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22" descr="C:\Users\Dolunay\AppData\Local\Microsoft\Windows\Temporary Internet Files\Content.Outlook\WJOYBZU1\ossa_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213" y="1989138"/>
            <a:ext cx="801687" cy="2116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9" grpId="0"/>
      <p:bldP spid="10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1112289" y="595689"/>
            <a:ext cx="7927974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sz="2400" b="1" dirty="0" smtClean="0">
                <a:latin typeface="Arial" pitchFamily="34" charset="0"/>
                <a:cs typeface="Arial" pitchFamily="34" charset="0"/>
              </a:rPr>
              <a:t>Geleneksel Lojistik ve ELD/PDLD Karşılaştırması</a:t>
            </a:r>
            <a:endParaRPr lang="tr-TR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AutoShape 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957465" y="1659617"/>
            <a:ext cx="3790618" cy="4265839"/>
          </a:xfrm>
          <a:prstGeom prst="actionButtonBlank">
            <a:avLst/>
          </a:prstGeom>
          <a:solidFill>
            <a:schemeClr val="bg1">
              <a:lumMod val="75000"/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tr-TR" sz="40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207331" y="1884362"/>
            <a:ext cx="3290887" cy="576263"/>
          </a:xfrm>
          <a:prstGeom prst="actionButtonBlank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tr-TR" sz="40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5437518" y="1971675"/>
            <a:ext cx="2649538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sz="2200" b="1" dirty="0" smtClean="0">
                <a:latin typeface="Arial" pitchFamily="34" charset="0"/>
                <a:cs typeface="Arial" pitchFamily="34" charset="0"/>
              </a:rPr>
              <a:t>ELD/PDLD</a:t>
            </a:r>
            <a:endParaRPr lang="tr-TR" sz="2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 Box 14"/>
          <p:cNvSpPr txBox="1">
            <a:spLocks noChangeArrowheads="1"/>
          </p:cNvSpPr>
          <p:nvPr/>
        </p:nvSpPr>
        <p:spPr bwMode="auto">
          <a:xfrm>
            <a:off x="5061281" y="2586037"/>
            <a:ext cx="3529012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dirty="0">
                <a:latin typeface="Arial" pitchFamily="34" charset="0"/>
                <a:cs typeface="Arial" pitchFamily="34" charset="0"/>
              </a:rPr>
              <a:t>YEDEK PARÇALAR, 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ANA YÜKLENİCİNİN MALI </a:t>
            </a:r>
            <a:r>
              <a:rPr lang="tr-TR" dirty="0">
                <a:latin typeface="Arial" pitchFamily="34" charset="0"/>
                <a:cs typeface="Arial" pitchFamily="34" charset="0"/>
              </a:rPr>
              <a:t>OLABİLİR VE DAĞITIMINI 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KENDİSİ </a:t>
            </a:r>
            <a:r>
              <a:rPr lang="tr-TR" dirty="0">
                <a:latin typeface="Arial" pitchFamily="34" charset="0"/>
                <a:cs typeface="Arial" pitchFamily="34" charset="0"/>
              </a:rPr>
              <a:t>YÖNETİR.</a:t>
            </a:r>
          </a:p>
          <a:p>
            <a:pPr>
              <a:spcBef>
                <a:spcPct val="50000"/>
              </a:spcBef>
            </a:pPr>
            <a:r>
              <a:rPr lang="tr-TR" dirty="0" smtClean="0">
                <a:latin typeface="Arial" pitchFamily="34" charset="0"/>
                <a:cs typeface="Arial" pitchFamily="34" charset="0"/>
              </a:rPr>
              <a:t>ANA YÜKLENİCİ SİSTEMİN KULLANIMI </a:t>
            </a:r>
            <a:r>
              <a:rPr lang="tr-TR" dirty="0">
                <a:latin typeface="Arial" pitchFamily="34" charset="0"/>
                <a:cs typeface="Arial" pitchFamily="34" charset="0"/>
              </a:rPr>
              <a:t>BAZINDA İDAME-İŞLETME HİZMETİ SATAR.</a:t>
            </a:r>
          </a:p>
          <a:p>
            <a:pPr>
              <a:spcBef>
                <a:spcPct val="50000"/>
              </a:spcBef>
            </a:pPr>
            <a:r>
              <a:rPr lang="tr-TR" dirty="0">
                <a:latin typeface="Arial" pitchFamily="34" charset="0"/>
                <a:cs typeface="Arial" pitchFamily="34" charset="0"/>
              </a:rPr>
              <a:t>MALZEME YÖNETİMİ VE GÜVENİLİRLİĞİN İYİLEŞTİRİLMESİNDEN 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ANA YÜKLENİCİ SORUMLUDUR</a:t>
            </a:r>
            <a:r>
              <a:rPr lang="tr-TR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14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112289" y="1659617"/>
            <a:ext cx="3753077" cy="4265839"/>
          </a:xfrm>
          <a:prstGeom prst="actionButtonBlank">
            <a:avLst/>
          </a:prstGeom>
          <a:solidFill>
            <a:schemeClr val="bg1">
              <a:lumMod val="75000"/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tr-TR" sz="40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10581" y="1884362"/>
            <a:ext cx="3290887" cy="576263"/>
          </a:xfrm>
          <a:prstGeom prst="actionButtonBlank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tr-TR" sz="40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058862" y="1971675"/>
            <a:ext cx="2649538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sz="2200" b="1">
                <a:latin typeface="Arial" pitchFamily="34" charset="0"/>
                <a:cs typeface="Arial" pitchFamily="34" charset="0"/>
              </a:rPr>
              <a:t>GELENEKSEL</a:t>
            </a:r>
          </a:p>
        </p:txBody>
      </p:sp>
      <p:sp>
        <p:nvSpPr>
          <p:cNvPr id="17" name="Text Box 13"/>
          <p:cNvSpPr txBox="1">
            <a:spLocks noChangeArrowheads="1"/>
          </p:cNvSpPr>
          <p:nvPr/>
        </p:nvSpPr>
        <p:spPr bwMode="auto">
          <a:xfrm>
            <a:off x="1091519" y="2675164"/>
            <a:ext cx="3529012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dirty="0">
                <a:latin typeface="Arial" pitchFamily="34" charset="0"/>
                <a:cs typeface="Arial" pitchFamily="34" charset="0"/>
              </a:rPr>
              <a:t>YEDEK 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PARÇAYI </a:t>
            </a:r>
            <a:r>
              <a:rPr lang="tr-TR" b="1" dirty="0">
                <a:latin typeface="Arial" pitchFamily="34" charset="0"/>
                <a:cs typeface="Arial" pitchFamily="34" charset="0"/>
              </a:rPr>
              <a:t>DEVLET </a:t>
            </a:r>
            <a:r>
              <a:rPr lang="tr-TR" dirty="0">
                <a:latin typeface="Arial" pitchFamily="34" charset="0"/>
                <a:cs typeface="Arial" pitchFamily="34" charset="0"/>
              </a:rPr>
              <a:t>SATIN ALIR VE DAĞITIMINI YÖNETİR.</a:t>
            </a:r>
          </a:p>
          <a:p>
            <a:pPr>
              <a:spcBef>
                <a:spcPct val="50000"/>
              </a:spcBef>
            </a:pPr>
            <a:r>
              <a:rPr lang="tr-TR" dirty="0">
                <a:latin typeface="Arial" pitchFamily="34" charset="0"/>
                <a:cs typeface="Arial" pitchFamily="34" charset="0"/>
              </a:rPr>
              <a:t>DSB VE ONARIM İÇİN YÜKLENİCİYE HİZMET / MALZEME BAŞINA ÖDEME YAPILIR.</a:t>
            </a:r>
          </a:p>
          <a:p>
            <a:pPr>
              <a:spcBef>
                <a:spcPct val="50000"/>
              </a:spcBef>
            </a:pPr>
            <a:r>
              <a:rPr lang="tr-TR" dirty="0">
                <a:latin typeface="Arial" pitchFamily="34" charset="0"/>
                <a:cs typeface="Arial" pitchFamily="34" charset="0"/>
              </a:rPr>
              <a:t>MALZEME YÖNETİMİ VE GÜVENİLİRLİĞİN İYİLEŞTİRİLMESİNİ DEVLET BELİRLER / UYGULAR.</a:t>
            </a:r>
          </a:p>
        </p:txBody>
      </p:sp>
      <p:pic>
        <p:nvPicPr>
          <p:cNvPr id="12" name="Picture 21" descr="C:\Users\Dolunay\AppData\Local\Microsoft\Windows\Temporary Internet Files\Content.Outlook\WJOYBZU1\ossa_backround (2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5875"/>
            <a:ext cx="928688" cy="687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22" descr="C:\Users\Dolunay\AppData\Local\Microsoft\Windows\Temporary Internet Files\Content.Outlook\WJOYBZU1\ossa_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213" y="1989138"/>
            <a:ext cx="801687" cy="2116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3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3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3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/>
      <p:bldP spid="13" grpId="0"/>
      <p:bldP spid="14" grpId="0" animBg="1"/>
      <p:bldP spid="15" grpId="0" animBg="1"/>
      <p:bldP spid="16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AutoShape 20"/>
          <p:cNvSpPr>
            <a:spLocks noChangeArrowheads="1"/>
          </p:cNvSpPr>
          <p:nvPr/>
        </p:nvSpPr>
        <p:spPr bwMode="auto">
          <a:xfrm>
            <a:off x="2244726" y="2024183"/>
            <a:ext cx="4841874" cy="576262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4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406005" y="350003"/>
            <a:ext cx="7340051" cy="526255"/>
          </a:xfrm>
          <a:prstGeom prst="actionButtonBlank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tr-TR" sz="40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770730" y="382297"/>
            <a:ext cx="861059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sz="2400" b="1" dirty="0" smtClean="0">
                <a:latin typeface="Arial" pitchFamily="34" charset="0"/>
                <a:cs typeface="Arial" pitchFamily="34" charset="0"/>
              </a:rPr>
              <a:t> Ürün Ömür Devrinde KOBİ ve Yan Sanayinin Yeri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08062" y="1370960"/>
            <a:ext cx="1616473" cy="450832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" name="Text Box 558"/>
          <p:cNvSpPr txBox="1">
            <a:spLocks noChangeArrowheads="1"/>
          </p:cNvSpPr>
          <p:nvPr/>
        </p:nvSpPr>
        <p:spPr bwMode="auto">
          <a:xfrm>
            <a:off x="1008063" y="1383993"/>
            <a:ext cx="1828800" cy="40011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tr-T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İş Geliştirme</a:t>
            </a:r>
            <a:endParaRPr lang="tr-TR" sz="20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604190" y="1369463"/>
            <a:ext cx="1447800" cy="4572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8" name="Rectangle 17"/>
          <p:cNvSpPr/>
          <p:nvPr/>
        </p:nvSpPr>
        <p:spPr>
          <a:xfrm>
            <a:off x="4038600" y="1365232"/>
            <a:ext cx="144780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9" name="Text Box 558"/>
          <p:cNvSpPr txBox="1">
            <a:spLocks noChangeArrowheads="1"/>
          </p:cNvSpPr>
          <p:nvPr/>
        </p:nvSpPr>
        <p:spPr bwMode="auto">
          <a:xfrm>
            <a:off x="2743200" y="1393777"/>
            <a:ext cx="1143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tr-T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Tasarım</a:t>
            </a:r>
            <a:endParaRPr lang="tr-TR" sz="20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486400" y="1364592"/>
            <a:ext cx="1447800" cy="4572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1" name="Text Box 558"/>
          <p:cNvSpPr txBox="1">
            <a:spLocks noChangeArrowheads="1"/>
          </p:cNvSpPr>
          <p:nvPr/>
        </p:nvSpPr>
        <p:spPr bwMode="auto">
          <a:xfrm>
            <a:off x="4109706" y="1355448"/>
            <a:ext cx="1143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tr-T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Üretim</a:t>
            </a:r>
            <a:endParaRPr lang="tr-TR" sz="20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 Box 558"/>
          <p:cNvSpPr txBox="1">
            <a:spLocks noChangeArrowheads="1"/>
          </p:cNvSpPr>
          <p:nvPr/>
        </p:nvSpPr>
        <p:spPr bwMode="auto">
          <a:xfrm>
            <a:off x="5562600" y="1368416"/>
            <a:ext cx="1371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tr-T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Teslimat</a:t>
            </a:r>
            <a:endParaRPr lang="tr-TR" sz="20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934200" y="1355448"/>
            <a:ext cx="2038064" cy="457200"/>
          </a:xfrm>
          <a:prstGeom prst="rect">
            <a:avLst/>
          </a:prstGeom>
          <a:solidFill>
            <a:srgbClr val="0000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4" name="Text Box 558"/>
          <p:cNvSpPr txBox="1">
            <a:spLocks noChangeArrowheads="1"/>
          </p:cNvSpPr>
          <p:nvPr/>
        </p:nvSpPr>
        <p:spPr bwMode="auto">
          <a:xfrm>
            <a:off x="6934200" y="1397602"/>
            <a:ext cx="216658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tr-TR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Kullanım Dönemi</a:t>
            </a:r>
            <a:endParaRPr lang="tr-TR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385314" y="2082790"/>
            <a:ext cx="259889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000" b="1" dirty="0" smtClean="0">
                <a:latin typeface="Arial" pitchFamily="34" charset="0"/>
                <a:cs typeface="Arial" pitchFamily="34" charset="0"/>
              </a:rPr>
              <a:t>Yan Sanayinin Yeri</a:t>
            </a:r>
            <a:endParaRPr lang="tr-TR" sz="2000" dirty="0"/>
          </a:p>
        </p:txBody>
      </p:sp>
      <p:sp>
        <p:nvSpPr>
          <p:cNvPr id="30" name="Rectangle 29"/>
          <p:cNvSpPr/>
          <p:nvPr/>
        </p:nvSpPr>
        <p:spPr>
          <a:xfrm>
            <a:off x="895195" y="3212489"/>
            <a:ext cx="1682458" cy="4572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1" name="Text Box 558"/>
          <p:cNvSpPr txBox="1">
            <a:spLocks noChangeArrowheads="1"/>
          </p:cNvSpPr>
          <p:nvPr/>
        </p:nvSpPr>
        <p:spPr bwMode="auto">
          <a:xfrm>
            <a:off x="942617" y="3256278"/>
            <a:ext cx="1746694" cy="4098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tr-T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İş Geliştirme</a:t>
            </a:r>
            <a:endParaRPr lang="tr-TR" sz="20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2590800" y="3209073"/>
            <a:ext cx="1447800" cy="4572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3" name="Rectangle 32"/>
          <p:cNvSpPr/>
          <p:nvPr/>
        </p:nvSpPr>
        <p:spPr>
          <a:xfrm>
            <a:off x="4038600" y="3206801"/>
            <a:ext cx="1447800" cy="457200"/>
          </a:xfrm>
          <a:prstGeom prst="rect">
            <a:avLst/>
          </a:prstGeom>
          <a:solidFill>
            <a:srgbClr val="33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4" name="Text Box 558"/>
          <p:cNvSpPr txBox="1">
            <a:spLocks noChangeArrowheads="1"/>
          </p:cNvSpPr>
          <p:nvPr/>
        </p:nvSpPr>
        <p:spPr bwMode="auto">
          <a:xfrm>
            <a:off x="2624536" y="3229776"/>
            <a:ext cx="1143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tr-T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Tasarım</a:t>
            </a:r>
            <a:endParaRPr lang="tr-TR" sz="20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5486400" y="3212489"/>
            <a:ext cx="1447800" cy="457200"/>
          </a:xfrm>
          <a:prstGeom prst="rect">
            <a:avLst/>
          </a:prstGeom>
          <a:solidFill>
            <a:srgbClr val="00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6" name="Text Box 558"/>
          <p:cNvSpPr txBox="1">
            <a:spLocks noChangeArrowheads="1"/>
          </p:cNvSpPr>
          <p:nvPr/>
        </p:nvSpPr>
        <p:spPr bwMode="auto">
          <a:xfrm>
            <a:off x="4277537" y="3209483"/>
            <a:ext cx="1143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tr-T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Üretim</a:t>
            </a:r>
            <a:endParaRPr lang="tr-TR" sz="20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ext Box 558"/>
          <p:cNvSpPr txBox="1">
            <a:spLocks noChangeArrowheads="1"/>
          </p:cNvSpPr>
          <p:nvPr/>
        </p:nvSpPr>
        <p:spPr bwMode="auto">
          <a:xfrm>
            <a:off x="5393368" y="3234097"/>
            <a:ext cx="1371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tr-T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Teslimat</a:t>
            </a:r>
            <a:endParaRPr lang="tr-TR" sz="20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6934200" y="3206801"/>
            <a:ext cx="2038064" cy="457200"/>
          </a:xfrm>
          <a:prstGeom prst="rect">
            <a:avLst/>
          </a:prstGeom>
          <a:solidFill>
            <a:srgbClr val="0000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9" name="Text Box 558"/>
          <p:cNvSpPr txBox="1">
            <a:spLocks noChangeArrowheads="1"/>
          </p:cNvSpPr>
          <p:nvPr/>
        </p:nvSpPr>
        <p:spPr bwMode="auto">
          <a:xfrm>
            <a:off x="6912429" y="3266124"/>
            <a:ext cx="216658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tr-TR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Kullanım Dönemi</a:t>
            </a:r>
            <a:endParaRPr lang="tr-TR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 Box 7"/>
          <p:cNvSpPr txBox="1">
            <a:spLocks noChangeArrowheads="1"/>
          </p:cNvSpPr>
          <p:nvPr/>
        </p:nvSpPr>
        <p:spPr bwMode="auto">
          <a:xfrm>
            <a:off x="1008063" y="3981271"/>
            <a:ext cx="8135937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Low">
              <a:spcBef>
                <a:spcPct val="50000"/>
              </a:spcBef>
              <a:buClr>
                <a:srgbClr val="FFFF00"/>
              </a:buClr>
              <a:buSzPct val="75000"/>
              <a:buFont typeface="Wingdings" pitchFamily="2" charset="2"/>
              <a:buNone/>
            </a:pPr>
            <a:r>
              <a:rPr lang="tr-TR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Geleneksel Lojistik yaklaşımı; kullanım döneminde sistemler için ilgili kuvvet komutanlıklarının lojistik birimleri vasıtasıyla yedek malzeme </a:t>
            </a:r>
            <a:r>
              <a:rPr lang="tr-TR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tedariğinden</a:t>
            </a:r>
            <a:r>
              <a:rPr lang="tr-TR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 ibarettir.  Bu tedarik sisteminde bir defalık alımlar yapılmakta ve her alımda farklı bir tedarikçi kullanılması nedeniyle </a:t>
            </a:r>
            <a:r>
              <a:rPr lang="tr-TR" sz="24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kalıcı ve sürdürülebilir </a:t>
            </a:r>
            <a:r>
              <a:rPr lang="tr-TR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bir temin kaynağı </a:t>
            </a:r>
            <a:r>
              <a:rPr lang="tr-TR" sz="24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oluşamamaktadır.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27" name="Picture 21" descr="C:\Users\Dolunay\AppData\Local\Microsoft\Windows\Temporary Internet Files\Content.Outlook\WJOYBZU1\ossa_backround (2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8728" y="-15875"/>
            <a:ext cx="928688" cy="687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22" descr="C:\Users\Dolunay\AppData\Local\Microsoft\Windows\Temporary Internet Files\Content.Outlook\WJOYBZU1\ossa_log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213" y="1989138"/>
            <a:ext cx="801687" cy="2116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112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3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114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19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16" grpId="0" animBg="1"/>
      <p:bldP spid="15" grpId="0" animBg="1"/>
      <p:bldP spid="17" grpId="0" animBg="1"/>
      <p:bldP spid="18" grpId="0" animBg="1"/>
      <p:bldP spid="19" grpId="0"/>
      <p:bldP spid="20" grpId="0" animBg="1"/>
      <p:bldP spid="21" grpId="0"/>
      <p:bldP spid="22" grpId="0"/>
      <p:bldP spid="23" grpId="0" animBg="1"/>
      <p:bldP spid="24" grpId="0"/>
      <p:bldP spid="29" grpId="0"/>
      <p:bldP spid="30" grpId="0" animBg="1"/>
      <p:bldP spid="30" grpId="1" animBg="1"/>
      <p:bldP spid="31" grpId="0"/>
      <p:bldP spid="31" grpId="1"/>
      <p:bldP spid="32" grpId="0" animBg="1"/>
      <p:bldP spid="32" grpId="1" animBg="1"/>
      <p:bldP spid="33" grpId="0" animBg="1"/>
      <p:bldP spid="33" grpId="1" animBg="1"/>
      <p:bldP spid="34" grpId="0"/>
      <p:bldP spid="34" grpId="1"/>
      <p:bldP spid="35" grpId="0" animBg="1"/>
      <p:bldP spid="35" grpId="1" animBg="1"/>
      <p:bldP spid="36" grpId="0"/>
      <p:bldP spid="36" grpId="1"/>
      <p:bldP spid="37" grpId="0"/>
      <p:bldP spid="37" grpId="1"/>
      <p:bldP spid="38" grpId="0" animBg="1"/>
      <p:bldP spid="38" grpId="1" animBg="1"/>
      <p:bldP spid="39" grpId="0"/>
      <p:bldP spid="39" grpId="1"/>
      <p:bldP spid="4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1219201" y="990601"/>
            <a:ext cx="755922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Low">
              <a:spcBef>
                <a:spcPct val="50000"/>
              </a:spcBef>
              <a:buClr>
                <a:srgbClr val="FFFF00"/>
              </a:buClr>
              <a:buSzPct val="75000"/>
              <a:buFont typeface="Wingdings" pitchFamily="2" charset="2"/>
              <a:buNone/>
            </a:pPr>
            <a:r>
              <a:rPr lang="tr-TR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 Ana Yüklenicilerle olan çalışmalarda ise Ömür Devrinin </a:t>
            </a:r>
            <a:r>
              <a:rPr lang="tr-TR" sz="24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ÜRETİM</a:t>
            </a:r>
            <a:r>
              <a:rPr lang="tr-TR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 sürecinde yer alan Yan Sanayi, lojistik yönetiminin dışında kalmakta ve sipariş / sözleşme’de  ELD ile ilgili bir ister bulunmamaktadır.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latin typeface="+mj-lt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1345291" y="3276600"/>
            <a:ext cx="7500031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Low">
              <a:spcBef>
                <a:spcPct val="50000"/>
              </a:spcBef>
              <a:buClr>
                <a:srgbClr val="FFFF00"/>
              </a:buClr>
              <a:buSzPct val="75000"/>
              <a:buFont typeface="Wingdings" pitchFamily="2" charset="2"/>
              <a:buNone/>
            </a:pPr>
            <a:r>
              <a:rPr lang="tr-TR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Sipariş / Sözleşmelerde ürün için, </a:t>
            </a:r>
            <a:r>
              <a:rPr lang="tr-TR" sz="24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garanti</a:t>
            </a:r>
            <a:r>
              <a:rPr lang="tr-TR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 (</a:t>
            </a:r>
            <a:r>
              <a:rPr lang="tr-TR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örneğin 2 yıl) </a:t>
            </a:r>
            <a:r>
              <a:rPr lang="tr-TR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istenmekte, ancak bu garanti KOBİ’ler tarafından ürünün arkasında durma veya arıza giderme olarak algılanmakta olup, bu süreçte oluşabilecek maliyetler </a:t>
            </a:r>
            <a:r>
              <a:rPr lang="tr-TR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göz ardı </a:t>
            </a:r>
            <a:r>
              <a:rPr lang="tr-TR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edilebilmektedir.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latin typeface="+mj-lt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762000" y="304800"/>
            <a:ext cx="861059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sz="2400" b="1" dirty="0" smtClean="0">
                <a:latin typeface="Arial" pitchFamily="34" charset="0"/>
                <a:cs typeface="Arial" pitchFamily="34" charset="0"/>
              </a:rPr>
              <a:t> Ürün Ömür Devrinde KOBİ ve Yan Sanayinin Yeri </a:t>
            </a:r>
          </a:p>
        </p:txBody>
      </p:sp>
      <p:pic>
        <p:nvPicPr>
          <p:cNvPr id="6" name="Picture 21" descr="C:\Users\Dolunay\AppData\Local\Microsoft\Windows\Temporary Internet Files\Content.Outlook\WJOYBZU1\ossa_backround (2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5875"/>
            <a:ext cx="928688" cy="687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2" descr="C:\Users\Dolunay\AppData\Local\Microsoft\Windows\Temporary Internet Files\Content.Outlook\WJOYBZU1\ossa_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213" y="1989138"/>
            <a:ext cx="801687" cy="2116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53086" y="240210"/>
            <a:ext cx="7340051" cy="526255"/>
          </a:xfrm>
          <a:prstGeom prst="actionButtonBlank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tr-TR" sz="40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617811" y="304799"/>
            <a:ext cx="861059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sz="2400" b="1" dirty="0" smtClean="0">
                <a:latin typeface="Arial" pitchFamily="34" charset="0"/>
                <a:cs typeface="Arial" pitchFamily="34" charset="0"/>
              </a:rPr>
              <a:t> Ürün Ömür Devrinde KOBİ ve Yan Sanayinin Yeri </a:t>
            </a:r>
          </a:p>
        </p:txBody>
      </p:sp>
    </p:spTree>
    <p:extLst>
      <p:ext uri="{BB962C8B-B14F-4D97-AF65-F5344CB8AC3E}">
        <p14:creationId xmlns:p14="http://schemas.microsoft.com/office/powerpoint/2010/main" xmlns="" val="1640365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19199" y="350004"/>
            <a:ext cx="7568651" cy="526255"/>
          </a:xfrm>
          <a:prstGeom prst="actionButtonBlank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tr-TR" sz="40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543738" y="414594"/>
            <a:ext cx="861059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sz="2400" b="1" dirty="0" smtClean="0">
                <a:latin typeface="Arial" pitchFamily="34" charset="0"/>
                <a:cs typeface="Arial" pitchFamily="34" charset="0"/>
              </a:rPr>
              <a:t>Yan Sanayi Ömür Devrinde Nerede Olmalı?</a:t>
            </a:r>
          </a:p>
        </p:txBody>
      </p:sp>
      <p:sp>
        <p:nvSpPr>
          <p:cNvPr id="60" name="Right Arrow 19"/>
          <p:cNvSpPr/>
          <p:nvPr/>
        </p:nvSpPr>
        <p:spPr>
          <a:xfrm>
            <a:off x="947384" y="2212031"/>
            <a:ext cx="8153400" cy="609600"/>
          </a:xfrm>
          <a:prstGeom prst="rightArrow">
            <a:avLst/>
          </a:prstGeom>
          <a:solidFill>
            <a:srgbClr val="FFFF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1" name="Text Box 558"/>
          <p:cNvSpPr txBox="1">
            <a:spLocks noChangeArrowheads="1"/>
          </p:cNvSpPr>
          <p:nvPr/>
        </p:nvSpPr>
        <p:spPr bwMode="auto">
          <a:xfrm>
            <a:off x="3278452" y="2285999"/>
            <a:ext cx="2057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tr-T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Ömür Devri</a:t>
            </a:r>
            <a:endParaRPr lang="tr-TR" sz="24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Metin kutusu 1"/>
          <p:cNvSpPr txBox="1"/>
          <p:nvPr/>
        </p:nvSpPr>
        <p:spPr>
          <a:xfrm>
            <a:off x="1110987" y="3962400"/>
            <a:ext cx="76768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 smtClean="0">
                <a:latin typeface="+mj-lt"/>
              </a:rPr>
              <a:t>Kavramsal Tasarım’dan, Ürün’ün kullanımdan kaldırılmasına kadarki ömür devri sürecinin her aşamasında Yan Sanayi görev almalıdır</a:t>
            </a:r>
            <a:r>
              <a:rPr lang="tr-TR" sz="2400" dirty="0" smtClean="0"/>
              <a:t>.</a:t>
            </a:r>
            <a:endParaRPr lang="tr-TR" sz="2400" dirty="0"/>
          </a:p>
        </p:txBody>
      </p:sp>
      <p:pic>
        <p:nvPicPr>
          <p:cNvPr id="17" name="Picture 21" descr="C:\Users\Dolunay\AppData\Local\Microsoft\Windows\Temporary Internet Files\Content.Outlook\WJOYBZU1\ossa_backround (2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8030" y="-15875"/>
            <a:ext cx="928688" cy="687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22" descr="C:\Users\Dolunay\AppData\Local\Microsoft\Windows\Temporary Internet Files\Content.Outlook\WJOYBZU1\ossa_log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213" y="1989138"/>
            <a:ext cx="801687" cy="2116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" name="Rectangle 15"/>
          <p:cNvSpPr/>
          <p:nvPr/>
        </p:nvSpPr>
        <p:spPr>
          <a:xfrm>
            <a:off x="942078" y="1370960"/>
            <a:ext cx="1682458" cy="4572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5" name="Text Box 558"/>
          <p:cNvSpPr txBox="1">
            <a:spLocks noChangeArrowheads="1"/>
          </p:cNvSpPr>
          <p:nvPr/>
        </p:nvSpPr>
        <p:spPr bwMode="auto">
          <a:xfrm>
            <a:off x="974735" y="1398008"/>
            <a:ext cx="2098344" cy="40011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tr-T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İş Geliştirme</a:t>
            </a:r>
            <a:endParaRPr lang="tr-TR" sz="20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Rectangle 16"/>
          <p:cNvSpPr/>
          <p:nvPr/>
        </p:nvSpPr>
        <p:spPr>
          <a:xfrm>
            <a:off x="2604190" y="1369463"/>
            <a:ext cx="1447800" cy="4572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7" name="Rectangle 17"/>
          <p:cNvSpPr/>
          <p:nvPr/>
        </p:nvSpPr>
        <p:spPr>
          <a:xfrm>
            <a:off x="4038600" y="1365232"/>
            <a:ext cx="144780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8" name="Text Box 558"/>
          <p:cNvSpPr txBox="1">
            <a:spLocks noChangeArrowheads="1"/>
          </p:cNvSpPr>
          <p:nvPr/>
        </p:nvSpPr>
        <p:spPr bwMode="auto">
          <a:xfrm>
            <a:off x="2743200" y="1393777"/>
            <a:ext cx="1143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tr-T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Tasarım</a:t>
            </a:r>
            <a:endParaRPr lang="tr-TR" sz="20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Rectangle 19"/>
          <p:cNvSpPr/>
          <p:nvPr/>
        </p:nvSpPr>
        <p:spPr>
          <a:xfrm>
            <a:off x="5486400" y="1364592"/>
            <a:ext cx="1447800" cy="4572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2" name="Text Box 558"/>
          <p:cNvSpPr txBox="1">
            <a:spLocks noChangeArrowheads="1"/>
          </p:cNvSpPr>
          <p:nvPr/>
        </p:nvSpPr>
        <p:spPr bwMode="auto">
          <a:xfrm>
            <a:off x="4109706" y="1355448"/>
            <a:ext cx="1143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tr-T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Üretim</a:t>
            </a:r>
            <a:endParaRPr lang="tr-TR" sz="20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Text Box 558"/>
          <p:cNvSpPr txBox="1">
            <a:spLocks noChangeArrowheads="1"/>
          </p:cNvSpPr>
          <p:nvPr/>
        </p:nvSpPr>
        <p:spPr bwMode="auto">
          <a:xfrm>
            <a:off x="5562600" y="1368416"/>
            <a:ext cx="1371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tr-T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Teslimat</a:t>
            </a:r>
            <a:endParaRPr lang="tr-TR" sz="20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Rectangle 22"/>
          <p:cNvSpPr/>
          <p:nvPr/>
        </p:nvSpPr>
        <p:spPr>
          <a:xfrm>
            <a:off x="6934200" y="1355448"/>
            <a:ext cx="2038064" cy="457200"/>
          </a:xfrm>
          <a:prstGeom prst="rect">
            <a:avLst/>
          </a:prstGeom>
          <a:solidFill>
            <a:srgbClr val="0000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5" name="Text Box 558"/>
          <p:cNvSpPr txBox="1">
            <a:spLocks noChangeArrowheads="1"/>
          </p:cNvSpPr>
          <p:nvPr/>
        </p:nvSpPr>
        <p:spPr bwMode="auto">
          <a:xfrm>
            <a:off x="6934200" y="1397602"/>
            <a:ext cx="216658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tr-TR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Kullanım Dönemi</a:t>
            </a:r>
            <a:endParaRPr lang="tr-TR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37824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1003374" y="369670"/>
            <a:ext cx="8087537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sz="2400" b="1" dirty="0" smtClean="0">
                <a:latin typeface="Arial" pitchFamily="34" charset="0"/>
                <a:cs typeface="Arial" pitchFamily="34" charset="0"/>
              </a:rPr>
              <a:t>Nasıl ?</a:t>
            </a:r>
          </a:p>
        </p:txBody>
      </p:sp>
      <p:sp>
        <p:nvSpPr>
          <p:cNvPr id="6" name="Rectangle 5"/>
          <p:cNvSpPr/>
          <p:nvPr/>
        </p:nvSpPr>
        <p:spPr>
          <a:xfrm>
            <a:off x="659926" y="1838513"/>
            <a:ext cx="1752600" cy="4572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Text Box 558"/>
          <p:cNvSpPr txBox="1">
            <a:spLocks noChangeArrowheads="1"/>
          </p:cNvSpPr>
          <p:nvPr/>
        </p:nvSpPr>
        <p:spPr bwMode="auto">
          <a:xfrm>
            <a:off x="801687" y="1869434"/>
            <a:ext cx="209834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tr-T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İş Geliştirme</a:t>
            </a:r>
            <a:endParaRPr lang="tr-TR" sz="20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438400" y="1837473"/>
            <a:ext cx="1377658" cy="4572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Rectangle 8"/>
          <p:cNvSpPr/>
          <p:nvPr/>
        </p:nvSpPr>
        <p:spPr>
          <a:xfrm>
            <a:off x="3824018" y="1850441"/>
            <a:ext cx="1447800" cy="457200"/>
          </a:xfrm>
          <a:prstGeom prst="rect">
            <a:avLst/>
          </a:prstGeom>
          <a:solidFill>
            <a:srgbClr val="33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Text Box 558"/>
          <p:cNvSpPr txBox="1">
            <a:spLocks noChangeArrowheads="1"/>
          </p:cNvSpPr>
          <p:nvPr/>
        </p:nvSpPr>
        <p:spPr bwMode="auto">
          <a:xfrm>
            <a:off x="2444458" y="1848849"/>
            <a:ext cx="1143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tr-T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Tasarım</a:t>
            </a:r>
            <a:endParaRPr lang="tr-TR" sz="20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263858" y="1840889"/>
            <a:ext cx="144780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" name="Text Box 558"/>
          <p:cNvSpPr txBox="1">
            <a:spLocks noChangeArrowheads="1"/>
          </p:cNvSpPr>
          <p:nvPr/>
        </p:nvSpPr>
        <p:spPr bwMode="auto">
          <a:xfrm>
            <a:off x="3968458" y="1864089"/>
            <a:ext cx="1143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tr-T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Üretim</a:t>
            </a:r>
            <a:endParaRPr lang="tr-TR" sz="20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 Box 558"/>
          <p:cNvSpPr txBox="1">
            <a:spLocks noChangeArrowheads="1"/>
          </p:cNvSpPr>
          <p:nvPr/>
        </p:nvSpPr>
        <p:spPr bwMode="auto">
          <a:xfrm>
            <a:off x="5396922" y="1862497"/>
            <a:ext cx="1371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tr-T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Teslimat</a:t>
            </a:r>
            <a:endParaRPr lang="tr-TR" sz="20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553200" y="1828800"/>
            <a:ext cx="2038064" cy="457200"/>
          </a:xfrm>
          <a:prstGeom prst="rect">
            <a:avLst/>
          </a:prstGeom>
          <a:solidFill>
            <a:srgbClr val="0000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" name="Text Box 558"/>
          <p:cNvSpPr txBox="1">
            <a:spLocks noChangeArrowheads="1"/>
          </p:cNvSpPr>
          <p:nvPr/>
        </p:nvSpPr>
        <p:spPr bwMode="auto">
          <a:xfrm>
            <a:off x="6629400" y="1905000"/>
            <a:ext cx="216658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tr-TR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Kullanım Dönemi</a:t>
            </a:r>
            <a:endParaRPr lang="tr-TR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685800" y="2362200"/>
            <a:ext cx="0" cy="2520000"/>
          </a:xfrm>
          <a:prstGeom prst="line">
            <a:avLst/>
          </a:prstGeom>
          <a:ln w="6350">
            <a:solidFill>
              <a:schemeClr val="tx1">
                <a:lumMod val="95000"/>
                <a:lumOff val="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ight Arrow 19"/>
          <p:cNvSpPr/>
          <p:nvPr/>
        </p:nvSpPr>
        <p:spPr>
          <a:xfrm>
            <a:off x="685800" y="1066800"/>
            <a:ext cx="8153400" cy="609600"/>
          </a:xfrm>
          <a:prstGeom prst="rightArrow">
            <a:avLst/>
          </a:prstGeom>
          <a:solidFill>
            <a:srgbClr val="FFFF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1" name="Text Box 558"/>
          <p:cNvSpPr txBox="1">
            <a:spLocks noChangeArrowheads="1"/>
          </p:cNvSpPr>
          <p:nvPr/>
        </p:nvSpPr>
        <p:spPr bwMode="auto">
          <a:xfrm>
            <a:off x="3733800" y="1158240"/>
            <a:ext cx="2057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tr-T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Ömür Devri</a:t>
            </a:r>
            <a:endParaRPr lang="tr-TR" sz="24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>
            <a:off x="2461954" y="2341560"/>
            <a:ext cx="0" cy="2520000"/>
          </a:xfrm>
          <a:prstGeom prst="line">
            <a:avLst/>
          </a:prstGeom>
          <a:ln w="9525">
            <a:solidFill>
              <a:schemeClr val="tx1">
                <a:lumMod val="95000"/>
                <a:lumOff val="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 Box 558"/>
          <p:cNvSpPr txBox="1">
            <a:spLocks noChangeArrowheads="1"/>
          </p:cNvSpPr>
          <p:nvPr/>
        </p:nvSpPr>
        <p:spPr bwMode="auto">
          <a:xfrm>
            <a:off x="807358" y="2380608"/>
            <a:ext cx="19050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tr-TR" sz="1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ELD</a:t>
            </a:r>
            <a:r>
              <a:rPr lang="tr-TR" sz="1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1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Planında Yan Sanayi Görev ve Sorumluluklarının Tanımlanması </a:t>
            </a:r>
          </a:p>
          <a:p>
            <a:endParaRPr lang="tr-TR" sz="1600" b="1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tr-TR" sz="1600" b="1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tr-TR" sz="1600" b="1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tr-TR" sz="16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>
            <a:off x="3810000" y="2362200"/>
            <a:ext cx="0" cy="2520000"/>
          </a:xfrm>
          <a:prstGeom prst="line">
            <a:avLst/>
          </a:prstGeom>
          <a:ln w="9525">
            <a:solidFill>
              <a:schemeClr val="tx1">
                <a:lumMod val="95000"/>
                <a:lumOff val="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5242560" y="2377440"/>
            <a:ext cx="0" cy="2520000"/>
          </a:xfrm>
          <a:prstGeom prst="line">
            <a:avLst/>
          </a:prstGeom>
          <a:ln w="9525">
            <a:solidFill>
              <a:schemeClr val="tx1">
                <a:lumMod val="95000"/>
                <a:lumOff val="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6705600" y="2362200"/>
            <a:ext cx="0" cy="2520000"/>
          </a:xfrm>
          <a:prstGeom prst="line">
            <a:avLst/>
          </a:prstGeom>
          <a:ln w="9525">
            <a:solidFill>
              <a:schemeClr val="tx1">
                <a:lumMod val="95000"/>
                <a:lumOff val="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8763000" y="2362200"/>
            <a:ext cx="0" cy="2520000"/>
          </a:xfrm>
          <a:prstGeom prst="line">
            <a:avLst/>
          </a:prstGeom>
          <a:ln w="9525">
            <a:solidFill>
              <a:schemeClr val="tx1">
                <a:lumMod val="95000"/>
                <a:lumOff val="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 Box 558"/>
          <p:cNvSpPr txBox="1">
            <a:spLocks noChangeArrowheads="1"/>
          </p:cNvSpPr>
          <p:nvPr/>
        </p:nvSpPr>
        <p:spPr bwMode="auto">
          <a:xfrm>
            <a:off x="2412526" y="2377440"/>
            <a:ext cx="1549874" cy="2000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tr-TR" sz="1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Tasarım sürecinde yer almak</a:t>
            </a:r>
          </a:p>
          <a:p>
            <a:pPr>
              <a:buFont typeface="Wingdings" pitchFamily="2" charset="2"/>
              <a:buChar char="Ø"/>
            </a:pPr>
            <a:r>
              <a:rPr lang="tr-TR" sz="1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Dokümantasyon</a:t>
            </a:r>
          </a:p>
          <a:p>
            <a:r>
              <a:rPr lang="tr-TR" sz="1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hazırlama</a:t>
            </a:r>
          </a:p>
          <a:p>
            <a:endParaRPr lang="tr-TR" sz="1600" b="1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tr-TR" sz="1600" b="1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tr-TR" sz="1600" b="1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tr-TR" sz="16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 Box 558"/>
          <p:cNvSpPr txBox="1">
            <a:spLocks noChangeArrowheads="1"/>
          </p:cNvSpPr>
          <p:nvPr/>
        </p:nvSpPr>
        <p:spPr bwMode="auto">
          <a:xfrm>
            <a:off x="3771275" y="2380938"/>
            <a:ext cx="146001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tr-TR" sz="1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Parça/Alt Parça İmalatı</a:t>
            </a:r>
          </a:p>
          <a:p>
            <a:pPr>
              <a:buFont typeface="Wingdings" pitchFamily="2" charset="2"/>
              <a:buChar char="Ø"/>
            </a:pPr>
            <a:r>
              <a:rPr lang="tr-TR" sz="1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Sistem/Alt Sistem İmalatı</a:t>
            </a:r>
          </a:p>
          <a:p>
            <a:endParaRPr lang="tr-TR" sz="1200" b="1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tr-TR" sz="1200" b="1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tr-TR" sz="1200" b="1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tr-TR" sz="12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 Box 558"/>
          <p:cNvSpPr txBox="1">
            <a:spLocks noChangeArrowheads="1"/>
          </p:cNvSpPr>
          <p:nvPr/>
        </p:nvSpPr>
        <p:spPr bwMode="auto">
          <a:xfrm>
            <a:off x="5284310" y="2378107"/>
            <a:ext cx="1413700" cy="2492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tr-TR" sz="1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Kullanıcı </a:t>
            </a:r>
            <a:r>
              <a:rPr lang="tr-TR" sz="1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Dökümanı</a:t>
            </a:r>
            <a:endParaRPr lang="tr-TR" sz="1200" b="1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tr-TR" sz="1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Bakım Onarım </a:t>
            </a:r>
            <a:r>
              <a:rPr lang="tr-TR" sz="1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Dökümanı</a:t>
            </a:r>
            <a:endParaRPr lang="tr-TR" sz="1200" b="1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tr-TR" sz="1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Parça </a:t>
            </a:r>
            <a:r>
              <a:rPr lang="tr-TR" sz="1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Kataloğu</a:t>
            </a:r>
            <a:endParaRPr lang="tr-TR" sz="1200" b="1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tr-TR" sz="1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Teknik Emir Hazırlama/</a:t>
            </a:r>
          </a:p>
          <a:p>
            <a:r>
              <a:rPr lang="tr-TR" sz="1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Güncelleme</a:t>
            </a:r>
          </a:p>
          <a:p>
            <a:pPr>
              <a:buFont typeface="Wingdings" pitchFamily="2" charset="2"/>
              <a:buChar char="Ø"/>
            </a:pPr>
            <a:endParaRPr lang="tr-TR" sz="1200" b="1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tr-TR" sz="1200" b="1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tr-TR" sz="1200" b="1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tr-TR" sz="1200" b="1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tr-TR" sz="12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 Box 558"/>
          <p:cNvSpPr txBox="1">
            <a:spLocks noChangeArrowheads="1"/>
          </p:cNvSpPr>
          <p:nvPr/>
        </p:nvSpPr>
        <p:spPr bwMode="auto">
          <a:xfrm>
            <a:off x="6770114" y="2345283"/>
            <a:ext cx="196596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tr-TR" sz="1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Malzeme Temini</a:t>
            </a:r>
          </a:p>
          <a:p>
            <a:pPr>
              <a:buFont typeface="Wingdings" pitchFamily="2" charset="2"/>
              <a:buChar char="Ø"/>
            </a:pPr>
            <a:r>
              <a:rPr lang="tr-TR" sz="1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Teknik Destek Hizmeti</a:t>
            </a:r>
          </a:p>
          <a:p>
            <a:pPr>
              <a:buFont typeface="Wingdings" pitchFamily="2" charset="2"/>
              <a:buChar char="Ø"/>
            </a:pPr>
            <a:r>
              <a:rPr lang="tr-TR" sz="1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Bakım Onarım</a:t>
            </a:r>
          </a:p>
          <a:p>
            <a:pPr>
              <a:buFont typeface="Wingdings" pitchFamily="2" charset="2"/>
              <a:buChar char="Ø"/>
            </a:pPr>
            <a:r>
              <a:rPr lang="tr-TR" sz="1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Ulaşım/Ulaştırma Hizmeti</a:t>
            </a:r>
          </a:p>
          <a:p>
            <a:endParaRPr lang="tr-TR" sz="1200" b="1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tr-TR" sz="1200" b="1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tr-TR" sz="1200" b="1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tr-TR" sz="12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2" name="Picture 21" descr="C:\Users\Dolunay\AppData\Local\Microsoft\Windows\Temporary Internet Files\Content.Outlook\WJOYBZU1\ossa_backround (2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77788" y="21771"/>
            <a:ext cx="879475" cy="687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Picture 22" descr="C:\Users\Dolunay\AppData\Local\Microsoft\Windows\Temporary Internet Files\Content.Outlook\WJOYBZU1\ossa_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989138"/>
            <a:ext cx="801687" cy="2116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979496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1600200" y="985867"/>
            <a:ext cx="813593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Low">
              <a:spcBef>
                <a:spcPct val="50000"/>
              </a:spcBef>
              <a:buClr>
                <a:srgbClr val="FFFF00"/>
              </a:buClr>
              <a:buSzPct val="75000"/>
              <a:buFont typeface="Wingdings" pitchFamily="2" charset="2"/>
              <a:buNone/>
            </a:pPr>
            <a:r>
              <a:rPr lang="tr-TR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Yan sanayinin ELD sürecinde yeri;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latin typeface="+mj-lt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6477000" y="2362200"/>
            <a:ext cx="153774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Low">
              <a:spcBef>
                <a:spcPct val="50000"/>
              </a:spcBef>
              <a:buClr>
                <a:srgbClr val="FFFF00"/>
              </a:buClr>
              <a:buSzPct val="75000"/>
              <a:buFont typeface="Wingdings" pitchFamily="2" charset="2"/>
              <a:buNone/>
            </a:pPr>
            <a:r>
              <a:rPr lang="tr-TR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2018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latin typeface="+mj-lt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954825" y="2344386"/>
            <a:ext cx="153774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Low">
              <a:spcBef>
                <a:spcPct val="50000"/>
              </a:spcBef>
              <a:buClr>
                <a:srgbClr val="FFFF00"/>
              </a:buClr>
              <a:buSzPct val="75000"/>
              <a:buFont typeface="Wingdings" pitchFamily="2" charset="2"/>
              <a:buNone/>
            </a:pPr>
            <a:r>
              <a:rPr lang="tr-TR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2012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latin typeface="+mj-lt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7606259" y="2368032"/>
            <a:ext cx="153774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Low">
              <a:spcBef>
                <a:spcPct val="50000"/>
              </a:spcBef>
              <a:buClr>
                <a:srgbClr val="FFFF00"/>
              </a:buClr>
              <a:buSzPct val="75000"/>
              <a:buFont typeface="Wingdings" pitchFamily="2" charset="2"/>
              <a:buNone/>
            </a:pPr>
            <a:r>
              <a:rPr lang="tr-TR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2020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latin typeface="+mj-lt"/>
            </a:endParaRPr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999331" y="5334000"/>
            <a:ext cx="813593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Low">
              <a:spcBef>
                <a:spcPct val="50000"/>
              </a:spcBef>
              <a:buClr>
                <a:srgbClr val="FFFF00"/>
              </a:buClr>
              <a:buSzPct val="75000"/>
              <a:buFont typeface="Wingdings" pitchFamily="2" charset="2"/>
              <a:buNone/>
            </a:pPr>
            <a:r>
              <a:rPr lang="tr-TR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Yan Sanayi tarafından teslim edilen alt sistem/parça ile ilgili sadece </a:t>
            </a:r>
            <a:r>
              <a:rPr lang="tr-TR" sz="24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üretim</a:t>
            </a:r>
            <a:r>
              <a:rPr lang="tr-TR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 yapıldığından, bir ELD sorumluluğu oluşmamıştır.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latin typeface="+mj-lt"/>
            </a:endParaRPr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1219201" y="414594"/>
            <a:ext cx="7772400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sz="2400" b="1" dirty="0" smtClean="0">
                <a:latin typeface="Arial" pitchFamily="34" charset="0"/>
                <a:cs typeface="Arial" pitchFamily="34" charset="0"/>
              </a:rPr>
              <a:t>Değerlendirme</a:t>
            </a:r>
          </a:p>
        </p:txBody>
      </p:sp>
      <p:pic>
        <p:nvPicPr>
          <p:cNvPr id="15" name="Picture 21" descr="C:\Users\Dolunay\AppData\Local\Microsoft\Windows\Temporary Internet Files\Content.Outlook\WJOYBZU1\ossa_backround (2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5875"/>
            <a:ext cx="928688" cy="687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22" descr="C:\Users\Dolunay\AppData\Local\Microsoft\Windows\Temporary Internet Files\Content.Outlook\WJOYBZU1\ossa_log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989138"/>
            <a:ext cx="801687" cy="2116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ağ Ok 4"/>
          <p:cNvSpPr/>
          <p:nvPr/>
        </p:nvSpPr>
        <p:spPr>
          <a:xfrm>
            <a:off x="1143000" y="1676400"/>
            <a:ext cx="7848600" cy="685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19" name="Düz Bağlayıcı 18"/>
          <p:cNvCxnSpPr/>
          <p:nvPr/>
        </p:nvCxnSpPr>
        <p:spPr>
          <a:xfrm>
            <a:off x="1219200" y="1676400"/>
            <a:ext cx="0" cy="685800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Düz Bağlayıcı 20"/>
          <p:cNvCxnSpPr/>
          <p:nvPr/>
        </p:nvCxnSpPr>
        <p:spPr>
          <a:xfrm>
            <a:off x="8153400" y="1676400"/>
            <a:ext cx="0" cy="685800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Düz Bağlayıcı 24"/>
          <p:cNvCxnSpPr/>
          <p:nvPr/>
        </p:nvCxnSpPr>
        <p:spPr>
          <a:xfrm>
            <a:off x="7097486" y="1695224"/>
            <a:ext cx="0" cy="685800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 Box 7"/>
          <p:cNvSpPr txBox="1">
            <a:spLocks noChangeArrowheads="1"/>
          </p:cNvSpPr>
          <p:nvPr/>
        </p:nvSpPr>
        <p:spPr bwMode="auto">
          <a:xfrm>
            <a:off x="3529559" y="2381024"/>
            <a:ext cx="153774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Low">
              <a:spcBef>
                <a:spcPct val="50000"/>
              </a:spcBef>
              <a:buClr>
                <a:srgbClr val="FFFF00"/>
              </a:buClr>
              <a:buSzPct val="75000"/>
              <a:buFont typeface="Wingdings" pitchFamily="2" charset="2"/>
              <a:buNone/>
            </a:pP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8" name="Text Box 7"/>
          <p:cNvSpPr txBox="1">
            <a:spLocks noChangeArrowheads="1"/>
          </p:cNvSpPr>
          <p:nvPr/>
        </p:nvSpPr>
        <p:spPr bwMode="auto">
          <a:xfrm>
            <a:off x="987409" y="2766447"/>
            <a:ext cx="1526928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Clr>
                <a:srgbClr val="FFFF00"/>
              </a:buClr>
              <a:buSzPct val="75000"/>
              <a:buFont typeface="Wingdings" pitchFamily="2" charset="2"/>
              <a:buNone/>
            </a:pPr>
            <a:r>
              <a:rPr lang="tr-TR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SSM tarafından 2020 için yeni bir ürünün </a:t>
            </a:r>
            <a:r>
              <a:rPr lang="tr-TR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tedariği</a:t>
            </a:r>
            <a:r>
              <a:rPr lang="tr-TR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 planlanıyor ve projeyi Ana Sanayiye aktarıyor</a:t>
            </a:r>
            <a:endParaRPr lang="en-US" sz="1600" dirty="0">
              <a:solidFill>
                <a:schemeClr val="tx1">
                  <a:lumMod val="95000"/>
                  <a:lumOff val="5000"/>
                </a:schemeClr>
              </a:solidFill>
              <a:latin typeface="+mj-lt"/>
            </a:endParaRPr>
          </a:p>
        </p:txBody>
      </p:sp>
      <p:sp>
        <p:nvSpPr>
          <p:cNvPr id="32" name="Text Box 7"/>
          <p:cNvSpPr txBox="1">
            <a:spLocks noChangeArrowheads="1"/>
          </p:cNvSpPr>
          <p:nvPr/>
        </p:nvSpPr>
        <p:spPr bwMode="auto">
          <a:xfrm>
            <a:off x="5999145" y="2778807"/>
            <a:ext cx="137808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Clr>
                <a:srgbClr val="FFFF00"/>
              </a:buClr>
              <a:buSzPct val="75000"/>
              <a:buFont typeface="Wingdings" pitchFamily="2" charset="2"/>
              <a:buNone/>
            </a:pPr>
            <a:r>
              <a:rPr lang="tr-TR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Alt sistem ve parçalar Ana Sanayi tarafından Yan Sanayiye aktarılıyor</a:t>
            </a:r>
            <a:endParaRPr lang="en-US" sz="1600" dirty="0">
              <a:solidFill>
                <a:schemeClr val="tx1">
                  <a:lumMod val="95000"/>
                  <a:lumOff val="5000"/>
                </a:schemeClr>
              </a:solidFill>
              <a:latin typeface="+mj-lt"/>
            </a:endParaRPr>
          </a:p>
        </p:txBody>
      </p:sp>
      <p:sp>
        <p:nvSpPr>
          <p:cNvPr id="33" name="Text Box 7"/>
          <p:cNvSpPr txBox="1">
            <a:spLocks noChangeArrowheads="1"/>
          </p:cNvSpPr>
          <p:nvPr/>
        </p:nvSpPr>
        <p:spPr bwMode="auto">
          <a:xfrm>
            <a:off x="7560687" y="2806051"/>
            <a:ext cx="1231681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Clr>
                <a:srgbClr val="FFFF00"/>
              </a:buClr>
              <a:buSzPct val="75000"/>
              <a:buFont typeface="Wingdings" pitchFamily="2" charset="2"/>
              <a:buNone/>
            </a:pPr>
            <a:r>
              <a:rPr lang="tr-TR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Projenin üretimi tamamlanıp, SSM ye teslim ediliyor</a:t>
            </a:r>
            <a:endParaRPr lang="en-US" sz="1600" dirty="0">
              <a:solidFill>
                <a:schemeClr val="tx1">
                  <a:lumMod val="95000"/>
                  <a:lumOff val="5000"/>
                </a:schemeClr>
              </a:solidFill>
              <a:latin typeface="+mj-lt"/>
            </a:endParaRPr>
          </a:p>
        </p:txBody>
      </p:sp>
      <p:sp>
        <p:nvSpPr>
          <p:cNvPr id="34" name="Yukarı Bükülü Ok 33"/>
          <p:cNvSpPr/>
          <p:nvPr/>
        </p:nvSpPr>
        <p:spPr>
          <a:xfrm>
            <a:off x="2057400" y="4495800"/>
            <a:ext cx="6096000" cy="60960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Belge" ma:contentTypeID="0x0101009966340C280EEE40B4B013C98674A904" ma:contentTypeVersion="1" ma:contentTypeDescription="Yeni belge oluşturun." ma:contentTypeScope="" ma:versionID="c37739728181a595261f7da36abe38fc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1461c7aa4476f9844d06164b17c9579d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PublishingStartDate" ma:index="8" nillable="true" ma:displayName="Zamanlama Başlangıç Tarihi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Zamanlama Bitiş Tarihi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İçerik Türü" ma:readOnly="true"/>
        <xsd:element ref="dc:title" minOccurs="0" maxOccurs="1" ma:index="4" ma:displayName="Başlı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F8CDEBF7-FE53-4BDA-9D9D-75EBB60384D6}"/>
</file>

<file path=customXml/itemProps2.xml><?xml version="1.0" encoding="utf-8"?>
<ds:datastoreItem xmlns:ds="http://schemas.openxmlformats.org/officeDocument/2006/customXml" ds:itemID="{CED2DE35-8E79-4F2B-BBCF-1EFD7CA611B3}"/>
</file>

<file path=customXml/itemProps3.xml><?xml version="1.0" encoding="utf-8"?>
<ds:datastoreItem xmlns:ds="http://schemas.openxmlformats.org/officeDocument/2006/customXml" ds:itemID="{B0CFF0BD-5829-4A06-BD07-4356E217DC6F}"/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702</TotalTime>
  <Words>734</Words>
  <Application>Microsoft Office PowerPoint</Application>
  <PresentationFormat>Ekran Gösterisi (4:3)</PresentationFormat>
  <Paragraphs>125</Paragraphs>
  <Slides>13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4" baseType="lpstr">
      <vt:lpstr>Flow</vt:lpstr>
      <vt:lpstr>Slayt 1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  <vt:lpstr>Slayt 10</vt:lpstr>
      <vt:lpstr>Slayt 11</vt:lpstr>
      <vt:lpstr>Slayt 12</vt:lpstr>
      <vt:lpstr>Slayt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Hilal UNAL</dc:creator>
  <cp:lastModifiedBy>Guest</cp:lastModifiedBy>
  <cp:revision>197</cp:revision>
  <dcterms:created xsi:type="dcterms:W3CDTF">2006-08-16T00:00:00Z</dcterms:created>
  <dcterms:modified xsi:type="dcterms:W3CDTF">2012-02-28T11:12:46Z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0x0101009966340C280EEE40B4B013C98674A904</vt:lpwstr>
  </property>
</Properties>
</file>